
<file path=[Content_Types].xml><?xml version="1.0" encoding="utf-8"?>
<Types xmlns="http://schemas.openxmlformats.org/package/2006/content-types">
  <Default Extension="png" ContentType="image/png"/>
  <Default Extension="emf" ContentType="image/x-emf"/>
  <Default Extension="wmf" ContentType="image/x-w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9.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0.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1.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2.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7" r:id="rId4"/>
    <p:sldMasterId id="2147484302" r:id="rId5"/>
    <p:sldMasterId id="2147484335" r:id="rId6"/>
    <p:sldMasterId id="2147484352" r:id="rId7"/>
    <p:sldMasterId id="2147484387" r:id="rId8"/>
    <p:sldMasterId id="2147484413" r:id="rId9"/>
    <p:sldMasterId id="2147484449" r:id="rId10"/>
    <p:sldMasterId id="2147484476" r:id="rId11"/>
    <p:sldMasterId id="2147484512" r:id="rId12"/>
    <p:sldMasterId id="2147484526" r:id="rId13"/>
    <p:sldMasterId id="2147484597" r:id="rId14"/>
    <p:sldMasterId id="2147484616" r:id="rId15"/>
    <p:sldMasterId id="2147484630" r:id="rId16"/>
  </p:sldMasterIdLst>
  <p:notesMasterIdLst>
    <p:notesMasterId r:id="rId37"/>
  </p:notesMasterIdLst>
  <p:handoutMasterIdLst>
    <p:handoutMasterId r:id="rId38"/>
  </p:handoutMasterIdLst>
  <p:sldIdLst>
    <p:sldId id="257" r:id="rId17"/>
    <p:sldId id="440" r:id="rId18"/>
    <p:sldId id="438" r:id="rId19"/>
    <p:sldId id="442" r:id="rId20"/>
    <p:sldId id="418" r:id="rId21"/>
    <p:sldId id="419" r:id="rId22"/>
    <p:sldId id="420" r:id="rId23"/>
    <p:sldId id="423" r:id="rId24"/>
    <p:sldId id="427" r:id="rId25"/>
    <p:sldId id="424" r:id="rId26"/>
    <p:sldId id="421" r:id="rId27"/>
    <p:sldId id="425" r:id="rId28"/>
    <p:sldId id="429" r:id="rId29"/>
    <p:sldId id="428" r:id="rId30"/>
    <p:sldId id="426" r:id="rId31"/>
    <p:sldId id="422" r:id="rId32"/>
    <p:sldId id="430" r:id="rId33"/>
    <p:sldId id="433" r:id="rId34"/>
    <p:sldId id="432" r:id="rId35"/>
    <p:sldId id="434" r:id="rId36"/>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8B00"/>
    <a:srgbClr val="057BD3"/>
    <a:srgbClr val="68217A"/>
    <a:srgbClr val="92D050"/>
    <a:srgbClr val="0072C6"/>
    <a:srgbClr val="2C3E50"/>
    <a:srgbClr val="000000"/>
    <a:srgbClr val="79797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7" autoAdjust="0"/>
    <p:restoredTop sz="84896" autoAdjust="0"/>
  </p:normalViewPr>
  <p:slideViewPr>
    <p:cSldViewPr>
      <p:cViewPr varScale="1">
        <p:scale>
          <a:sx n="95" d="100"/>
          <a:sy n="95" d="100"/>
        </p:scale>
        <p:origin x="1104" y="90"/>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402"/>
    </p:cViewPr>
  </p:sorterViewPr>
  <p:notesViewPr>
    <p:cSldViewPr showGuides="1">
      <p:cViewPr varScale="1">
        <p:scale>
          <a:sx n="70" d="100"/>
          <a:sy n="70" d="100"/>
        </p:scale>
        <p:origin x="3240" y="72"/>
      </p:cViewPr>
      <p:guideLst>
        <p:guide orient="horz" pos="2932"/>
        <p:guide pos="2212"/>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3"/>
            <a:ext cx="3043343" cy="465455"/>
          </a:xfrm>
          <a:prstGeom prst="rect">
            <a:avLst/>
          </a:prstGeom>
        </p:spPr>
        <p:txBody>
          <a:bodyPr vert="horz" lIns="93324" tIns="46662" rIns="93324" bIns="46662"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8C8D045D-9A66-44E7-900A-FC6D0BD4E54A}" type="datetime8">
              <a:rPr lang="en-US" smtClean="0">
                <a:latin typeface="Segoe UI" pitchFamily="34" charset="0"/>
              </a:rPr>
              <a:t>9/28/2017 5:10 PM</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38EEC551-8CDA-4EB6-89BB-2A86C9F091C8}" type="datetime8">
              <a:rPr lang="en-US" smtClean="0"/>
              <a:t>9/28/2017 5:09 PM</a:t>
            </a:fld>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EA66B9C7-15EC-4EB1-9F5F-52E1084B6642}" type="datetime8">
              <a:rPr lang="en-US">
                <a:solidFill>
                  <a:prstClr val="black"/>
                </a:solidFill>
              </a:rPr>
              <a:pPr defTabSz="951956">
                <a:defRPr/>
              </a:pPr>
              <a:t>9/28/2017 5:09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1</a:t>
            </a:fld>
            <a:endParaRPr lang="en-US" dirty="0">
              <a:solidFill>
                <a:prstClr val="black"/>
              </a:solidFill>
            </a:endParaRPr>
          </a:p>
        </p:txBody>
      </p:sp>
    </p:spTree>
    <p:extLst>
      <p:ext uri="{BB962C8B-B14F-4D97-AF65-F5344CB8AC3E}">
        <p14:creationId xmlns:p14="http://schemas.microsoft.com/office/powerpoint/2010/main" val="1227104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5:09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4626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9/28/2017 5:09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084991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9/28/2017 5:09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235221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5:09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8126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9/28/2017 5:09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598098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9/28/2017 5:09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857495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err="1"/>
              <a:t>dotnet</a:t>
            </a:r>
            <a:r>
              <a:rPr lang="en-GB" b="0" dirty="0"/>
              <a:t> new console</a:t>
            </a:r>
          </a:p>
          <a:p>
            <a:r>
              <a:rPr lang="en-GB" b="0" dirty="0" err="1"/>
              <a:t>dotnet</a:t>
            </a:r>
            <a:r>
              <a:rPr lang="en-GB" b="0" dirty="0"/>
              <a:t> run</a:t>
            </a:r>
          </a:p>
          <a:p>
            <a:r>
              <a:rPr lang="en-GB" b="0" dirty="0" err="1"/>
              <a:t>dotnet</a:t>
            </a:r>
            <a:r>
              <a:rPr lang="en-GB" b="0" dirty="0"/>
              <a:t> .</a:t>
            </a:r>
            <a:r>
              <a:rPr lang="en-GB" b="0" dirty="0" err="1"/>
              <a:t>dll</a:t>
            </a:r>
            <a:endParaRPr lang="en-GB" b="0" dirty="0"/>
          </a:p>
          <a:p>
            <a:r>
              <a:rPr lang="en-GB" b="0" dirty="0" err="1"/>
              <a:t>dotnet</a:t>
            </a:r>
            <a:r>
              <a:rPr lang="en-GB" b="0" dirty="0"/>
              <a:t> build</a:t>
            </a:r>
          </a:p>
          <a:p>
            <a:endParaRPr lang="en-GB" b="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9/28/2017 5:09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1891958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
        <p:nvSpPr>
          <p:cNvPr id="10" name="Date Placeholder 9"/>
          <p:cNvSpPr>
            <a:spLocks noGrp="1"/>
          </p:cNvSpPr>
          <p:nvPr>
            <p:ph type="dt" idx="13"/>
          </p:nvPr>
        </p:nvSpPr>
        <p:spPr/>
        <p:txBody>
          <a:bodyPr/>
          <a:lstStyle/>
          <a:p>
            <a:fld id="{6108602D-D426-4C00-B215-BFA18C076426}" type="datetime8">
              <a:rPr lang="en-US" smtClean="0"/>
              <a:t>9/28/2017 5:09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943497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9/28/2017 5:09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841047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9/28/2017 5:09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623264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5:09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0082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5:09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1796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5:09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246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9/28/2017 5:09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24507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5:09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1695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9/28/2017 5:09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4244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Ignite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9/28/2017 5:09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017600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4.pn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8.wmf"/></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8.wmf"/></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8.xml"/><Relationship Id="rId4" Type="http://schemas.openxmlformats.org/officeDocument/2006/relationships/image" Target="../media/image17.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emf"/><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8.w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0" y="6030461"/>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spTree>
    <p:extLst>
      <p:ext uri="{BB962C8B-B14F-4D97-AF65-F5344CB8AC3E}">
        <p14:creationId xmlns:p14="http://schemas.microsoft.com/office/powerpoint/2010/main" val="1074341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25759928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032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69231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64087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080137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1382559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vOps Title">
    <p:bg>
      <p:bgPr>
        <a:solidFill>
          <a:schemeClr val="tx1"/>
        </a:solidFill>
        <a:effectLst/>
      </p:bgPr>
    </p:bg>
    <p:spTree>
      <p:nvGrpSpPr>
        <p:cNvPr id="1" name=""/>
        <p:cNvGrpSpPr/>
        <p:nvPr/>
      </p:nvGrpSpPr>
      <p:grpSpPr>
        <a:xfrm>
          <a:off x="0" y="0"/>
          <a:ext cx="0" cy="0"/>
          <a:chOff x="0" y="0"/>
          <a:chExt cx="0" cy="0"/>
        </a:xfrm>
      </p:grpSpPr>
      <p:pic>
        <p:nvPicPr>
          <p:cNvPr id="3" name="Picture 2" descr="Microsof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0"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4" name="Picture 3" descr="DevOps_KeyVisu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776542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Test Titl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9"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7" name="Picture 6"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51929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Mobile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1"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3"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500401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vOps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descr="DevOps_KeyVisu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140860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Test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2046368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0875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Mobile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4161382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vTest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3203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Ops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2373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Mobil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chemeClr val="tx1"/>
                </a:solidFill>
              </a:defRPr>
            </a:lvl1pPr>
          </a:lstStyle>
          <a:p>
            <a:r>
              <a:rPr lang="en-US" dirty="0"/>
              <a:t>Section title</a:t>
            </a:r>
          </a:p>
        </p:txBody>
      </p:sp>
    </p:spTree>
    <p:extLst>
      <p:ext uri="{BB962C8B-B14F-4D97-AF65-F5344CB8AC3E}">
        <p14:creationId xmlns:p14="http://schemas.microsoft.com/office/powerpoint/2010/main" val="2880665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vTest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07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vOps Blank Accen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61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obil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52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prstGeom prst="rect">
            <a:avLst/>
          </a:prstGeo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prstGeom prst="rect">
            <a:avLst/>
          </a:prstGeo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241373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a:prstGeom prst="rect">
            <a:avLst/>
          </a:prstGeom>
        </p:spPr>
        <p:txBody>
          <a:bodyPr/>
          <a:lstStyle/>
          <a:p>
            <a:endParaRPr lang="en-US" dirty="0"/>
          </a:p>
        </p:txBody>
      </p:sp>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2956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75156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2" name="Rectangle 1"/>
          <p:cNvSpPr/>
          <p:nvPr userDrawn="1"/>
        </p:nvSpPr>
        <p:spPr bwMode="auto">
          <a:xfrm>
            <a:off x="1" y="6422988"/>
            <a:ext cx="3249830"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269405493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0"/>
            <a:ext cx="11376352" cy="78580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prstGeom prst="rect">
            <a:avLst/>
          </a:prstGeo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50052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1"/>
            <a:ext cx="11375536" cy="786503"/>
          </a:xfrm>
          <a:prstGeom prst="rect">
            <a:avLst/>
          </a:prstGeo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85532" y="1429993"/>
            <a:ext cx="11375536" cy="1936785"/>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857443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Mobile 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7" y="1212850"/>
            <a:ext cx="4872981" cy="3715649"/>
          </a:xfrm>
          <a:prstGeom prst="rect">
            <a:avLst/>
          </a:prstGeom>
        </p:spPr>
        <p:txBody>
          <a:bodyPr wrap="square">
            <a:spAutoFit/>
          </a:bodyPr>
          <a:lstStyle>
            <a:lvl1pPr marL="0" indent="0">
              <a:spcBef>
                <a:spcPts val="1224"/>
              </a:spcBef>
              <a:buClr>
                <a:schemeClr val="tx1"/>
              </a:buClr>
              <a:buFont typeface="Wingdings" pitchFamily="2" charset="2"/>
              <a:buNone/>
              <a:defRPr sz="5304">
                <a:solidFill>
                  <a:schemeClr val="tx1"/>
                </a:solidFill>
              </a:defRPr>
            </a:lvl1pPr>
            <a:lvl2pPr marL="0" indent="0">
              <a:spcBef>
                <a:spcPts val="1080"/>
              </a:spcBef>
              <a:buNone/>
              <a:defRPr sz="1904">
                <a:solidFill>
                  <a:schemeClr val="tx1"/>
                </a:solidFill>
              </a:defRPr>
            </a:lvl2pPr>
            <a:lvl3pPr marL="231673" indent="0">
              <a:buNone/>
              <a:tabLst/>
              <a:defRPr sz="1904">
                <a:solidFill>
                  <a:schemeClr val="tx1"/>
                </a:solidFill>
              </a:defRPr>
            </a:lvl3pPr>
            <a:lvl4pPr marL="460170" indent="0">
              <a:buNone/>
              <a:defRPr>
                <a:solidFill>
                  <a:schemeClr val="tx1"/>
                </a:solidFill>
              </a:defRPr>
            </a:lvl4pPr>
            <a:lvl5pPr marL="685494"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5239193" y="1211264"/>
            <a:ext cx="3353085" cy="269748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12"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chemeClr val="tx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114684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Som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0040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Emphasis Content">
    <p:bg>
      <p:bgPr>
        <a:solidFill>
          <a:schemeClr val="accent3"/>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a:prstGeom prst="rect">
            <a:avLst/>
          </a:prstGeo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3221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a:prstGeom prst="rect">
            <a:avLst/>
          </a:prstGeo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54029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prstGeom prst="rect">
            <a:avLst/>
          </a:prstGeo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83223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75583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942293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041357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144611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458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1989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507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327124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990151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916861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25789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970545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40168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103415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488222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156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128219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282601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62060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15684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620233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0618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26909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450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2961810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7125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283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914924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02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574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33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7033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31984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97269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99956311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85375142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16487441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7" y="295279"/>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331022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71766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07584626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82951721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5"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4"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17653132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53550458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2" name="Rectangle 1"/>
          <p:cNvSpPr/>
          <p:nvPr userDrawn="1"/>
        </p:nvSpPr>
        <p:spPr bwMode="auto">
          <a:xfrm>
            <a:off x="1" y="6422988"/>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8936798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6" y="2133224"/>
            <a:ext cx="7323401"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224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3" y="1211264"/>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10"/>
            <a:ext cx="4862724"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910919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96974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spTree>
    <p:extLst>
      <p:ext uri="{BB962C8B-B14F-4D97-AF65-F5344CB8AC3E}">
        <p14:creationId xmlns:p14="http://schemas.microsoft.com/office/powerpoint/2010/main" val="79633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spTree>
    <p:extLst>
      <p:ext uri="{BB962C8B-B14F-4D97-AF65-F5344CB8AC3E}">
        <p14:creationId xmlns:p14="http://schemas.microsoft.com/office/powerpoint/2010/main" val="3870468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643125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3"/>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4"/>
            <a:ext cx="3217432" cy="90104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Tree>
    <p:extLst>
      <p:ext uri="{BB962C8B-B14F-4D97-AF65-F5344CB8AC3E}">
        <p14:creationId xmlns:p14="http://schemas.microsoft.com/office/powerpoint/2010/main" val="217750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0397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3259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1583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44939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436475" cy="699234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2064235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703819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accent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525852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tx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342158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583277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280120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2236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614743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83334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685080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3"/>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3"/>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8">
                <a:solidFill>
                  <a:srgbClr val="FFFFFF"/>
                </a:solidFill>
              </a:defRPr>
            </a:lvl1pPr>
            <a:lvl2pPr marL="0" indent="0">
              <a:spcBef>
                <a:spcPts val="1080"/>
              </a:spcBef>
              <a:buNone/>
              <a:defRPr sz="2000">
                <a:solidFill>
                  <a:srgbClr val="FFFFFF"/>
                </a:solidFill>
              </a:defRPr>
            </a:lvl2pPr>
            <a:lvl3pPr marL="231623" indent="0">
              <a:buNone/>
              <a:tabLst/>
              <a:defRPr sz="2000">
                <a:solidFill>
                  <a:srgbClr val="FFFFFF"/>
                </a:solidFill>
              </a:defRPr>
            </a:lvl3pPr>
            <a:lvl4pPr marL="460074" indent="0">
              <a:buNone/>
              <a:defRPr>
                <a:solidFill>
                  <a:srgbClr val="FFFFFF"/>
                </a:solidFill>
              </a:defRPr>
            </a:lvl4pPr>
            <a:lvl5pPr marL="685351"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750753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3"/>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4" y="2124073"/>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102150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22134"/>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80591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273860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3" y="2124076"/>
            <a:ext cx="11887200" cy="13505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6552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4" y="2124073"/>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3" y="2124076"/>
            <a:ext cx="7315200" cy="311158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50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5" y="1212850"/>
            <a:ext cx="5486399" cy="311158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240356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13339"/>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1" y="1394165"/>
            <a:ext cx="7376710" cy="3670791"/>
          </a:xfrm>
          <a:prstGeom prst="rect">
            <a:avLst/>
          </a:prstGeom>
        </p:spPr>
      </p:pic>
    </p:spTree>
    <p:extLst>
      <p:ext uri="{BB962C8B-B14F-4D97-AF65-F5344CB8AC3E}">
        <p14:creationId xmlns:p14="http://schemas.microsoft.com/office/powerpoint/2010/main" val="3818550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7587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5618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solidFill>
                  <a:schemeClr val="bg1"/>
                </a:solidFill>
              </a:defRPr>
            </a:lvl1pPr>
          </a:lstStyle>
          <a:p>
            <a:r>
              <a:rPr lang="en-US" dirty="0"/>
              <a:t>Section title</a:t>
            </a:r>
          </a:p>
        </p:txBody>
      </p:sp>
    </p:spTree>
    <p:extLst>
      <p:ext uri="{BB962C8B-B14F-4D97-AF65-F5344CB8AC3E}">
        <p14:creationId xmlns:p14="http://schemas.microsoft.com/office/powerpoint/2010/main" val="1276971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548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952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36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051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5" tIns="46615" rIns="46615" bIns="46615" numCol="1" spcCol="0" rtlCol="0" fromWordArt="0" anchor="ctr" anchorCtr="0" forceAA="0" compatLnSpc="1">
            <a:prstTxWarp prst="textNoShape">
              <a:avLst/>
            </a:prstTxWarp>
            <a:noAutofit/>
          </a:bodyPr>
          <a:lstStyle/>
          <a:p>
            <a:pPr marL="0" marR="0" lvl="0" indent="0" algn="ctr" defTabSz="931864"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62"/>
            <a:ext cx="11887200" cy="2062447"/>
          </a:xfrm>
        </p:spPr>
        <p:txBody>
          <a:bodyPr/>
          <a:lstStyle>
            <a:lvl1pPr marL="0" indent="0">
              <a:buNone/>
              <a:defRPr sz="3298">
                <a:gradFill>
                  <a:gsLst>
                    <a:gs pos="1250">
                      <a:srgbClr val="000000"/>
                    </a:gs>
                    <a:gs pos="100000">
                      <a:srgbClr val="000000"/>
                    </a:gs>
                  </a:gsLst>
                  <a:lin ang="5400000" scaled="0"/>
                </a:gradFill>
                <a:latin typeface="Segoe UI" pitchFamily="34" charset="0"/>
                <a:cs typeface="Segoe UI" pitchFamily="34" charset="0"/>
              </a:defRPr>
            </a:lvl1pPr>
            <a:lvl2pPr marL="34632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22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031"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31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71616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3"/>
            <a:ext cx="11887200" cy="2510022"/>
          </a:xfrm>
          <a:prstGeom prst="rect">
            <a:avLst/>
          </a:prstGeom>
        </p:spPr>
        <p:txBody>
          <a:bodyPr/>
          <a:lstStyle>
            <a:lvl1pPr marL="290324" indent="-29032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29" indent="-280803">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49" indent="-29032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00" indent="-22845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51" indent="-22845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7"/>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8"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99848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9" y="295281"/>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8370651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98070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66073650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26165186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8" y="295280"/>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270558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285714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67474271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6"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77136820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6"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5"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6630671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112131026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2" name="Rectangle 1"/>
          <p:cNvSpPr/>
          <p:nvPr userDrawn="1"/>
        </p:nvSpPr>
        <p:spPr bwMode="auto">
          <a:xfrm>
            <a:off x="1" y="6422989"/>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651" tIns="174121" rIns="217651" bIns="174121" numCol="1" spcCol="0" rtlCol="0" fromWordArt="0" anchor="t" anchorCtr="0" forceAA="0" compatLnSpc="1">
            <a:prstTxWarp prst="textNoShape">
              <a:avLst/>
            </a:prstTxWarp>
            <a:noAutofit/>
          </a:bodyPr>
          <a:lstStyle/>
          <a:p>
            <a:pPr marL="0" marR="0" lvl="0" indent="0" algn="ctr" defTabSz="1109790" rtl="0" eaLnBrk="1" fontAlgn="base" latinLnBrk="0" hangingPunct="1">
              <a:lnSpc>
                <a:spcPct val="90000"/>
              </a:lnSpc>
              <a:spcBef>
                <a:spcPct val="0"/>
              </a:spcBef>
              <a:spcAft>
                <a:spcPct val="0"/>
              </a:spcAft>
              <a:buClrTx/>
              <a:buSzTx/>
              <a:buFontTx/>
              <a:buNone/>
              <a:tabLst/>
              <a:defRPr/>
            </a:pPr>
            <a:endParaRPr kumimoji="0" lang="en-US" sz="285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28752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7" y="2133224"/>
            <a:ext cx="7323401"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233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0003748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4" y="1211266"/>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2" y="1200151"/>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2"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08"/>
            <a:ext cx="4862724"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89714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54070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692641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733364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377963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76348604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dirty="0"/>
              <a:t>Click to edit Master title style</a:t>
            </a:r>
          </a:p>
        </p:txBody>
      </p:sp>
    </p:spTree>
    <p:extLst>
      <p:ext uri="{BB962C8B-B14F-4D97-AF65-F5344CB8AC3E}">
        <p14:creationId xmlns:p14="http://schemas.microsoft.com/office/powerpoint/2010/main" val="400844175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5163079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098904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7769374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22378892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13696907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dirty="0"/>
              <a:t>Click to edit Master text styles</a:t>
            </a:r>
          </a:p>
          <a:p>
            <a:pPr marL="0" marR="0" lvl="1" indent="0" algn="l" defTabSz="913991"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6994" lvl="2" indent="-228497" algn="l" defTabSz="913991"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650602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03074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339933596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4731459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38791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59305" y="839176"/>
            <a:ext cx="9717866" cy="5316173"/>
          </a:xfrm>
          <a:prstGeom prst="rect">
            <a:avLst/>
          </a:prstGeom>
        </p:spPr>
      </p:pic>
    </p:spTree>
    <p:extLst>
      <p:ext uri="{BB962C8B-B14F-4D97-AF65-F5344CB8AC3E}">
        <p14:creationId xmlns:p14="http://schemas.microsoft.com/office/powerpoint/2010/main" val="97996207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330994158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392972643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41024178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1521884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8740311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9577715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8743345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0755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4369660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459230" y="5612732"/>
            <a:ext cx="8812606" cy="734889"/>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2012 Microsoft Corporation. All rights reserved. Microsoft, Microsoft, Microsoft Vista and other product names are or may be registered trademarks and/or trademarks in the U.S. and/or other countries.</a:t>
            </a:r>
          </a:p>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81311" y="4652933"/>
            <a:ext cx="3288506" cy="704445"/>
          </a:xfrm>
          <a:prstGeom prst="rect">
            <a:avLst/>
          </a:prstGeom>
        </p:spPr>
      </p:pic>
    </p:spTree>
    <p:extLst>
      <p:ext uri="{BB962C8B-B14F-4D97-AF65-F5344CB8AC3E}">
        <p14:creationId xmlns:p14="http://schemas.microsoft.com/office/powerpoint/2010/main" val="1469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8"/>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6401584" y="1398908"/>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43100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4823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412175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15345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131466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312249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5550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752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98859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760797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415887253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07112778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94825880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0522966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{21E4AEA4-8DFA-4A89-87EB-49C32662AFE0}</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49712">
                <a:tc>
                  <a:txBody>
                    <a:bodyPr/>
                    <a:lstStyle/>
                    <a:p>
                      <a:r>
                        <a:rPr lang="en-US" sz="1600" dirty="0"/>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991854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2435222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35580241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07581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79515220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48821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228482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70738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155909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2756" y="286003"/>
            <a:ext cx="10261423" cy="786503"/>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1499646" y="1429994"/>
            <a:ext cx="10261423" cy="2173224"/>
          </a:xfrm>
          <a:prstGeom prst="rect">
            <a:avLst/>
          </a:prstGeom>
        </p:spPr>
        <p:txBody>
          <a:bodyPr/>
          <a:lstStyle>
            <a:lvl1pPr marL="0" indent="0">
              <a:buNone/>
              <a:defRPr sz="2448">
                <a:solidFill>
                  <a:schemeClr val="tx1"/>
                </a:solidFill>
                <a:latin typeface="Consolas" panose="020B0609020204030204" pitchFamily="49" charset="0"/>
                <a:cs typeface="Consolas" panose="020B0609020204030204" pitchFamily="49" charset="0"/>
              </a:defRPr>
            </a:lvl1pPr>
            <a:lvl2pPr marL="733308" indent="0">
              <a:buNone/>
              <a:defRPr>
                <a:solidFill>
                  <a:schemeClr val="tx1"/>
                </a:solidFill>
                <a:latin typeface="Consolas" panose="020B0609020204030204" pitchFamily="49" charset="0"/>
                <a:cs typeface="Consolas" panose="020B0609020204030204" pitchFamily="49" charset="0"/>
              </a:defRPr>
            </a:lvl2pPr>
            <a:lvl3pPr marL="1464997" indent="0">
              <a:buFont typeface="Wingdings" panose="05000000000000000000" pitchFamily="2" charset="2"/>
              <a:buNone/>
              <a:defRPr sz="2448">
                <a:solidFill>
                  <a:schemeClr val="tx1"/>
                </a:solidFill>
                <a:latin typeface="Consolas" panose="020B0609020204030204" pitchFamily="49" charset="0"/>
                <a:cs typeface="Consolas" panose="020B0609020204030204" pitchFamily="49" charset="0"/>
              </a:defRPr>
            </a:lvl3pPr>
            <a:lvl4pPr marL="2284100" indent="0">
              <a:buNone/>
              <a:defRPr lang="en-US" sz="2448" kern="1200" dirty="0" smtClean="0">
                <a:solidFill>
                  <a:schemeClr val="tx1"/>
                </a:solidFill>
                <a:latin typeface="Consolas" panose="020B0609020204030204" pitchFamily="49" charset="0"/>
                <a:ea typeface="+mn-ea"/>
                <a:cs typeface="Consolas" panose="020B0609020204030204" pitchFamily="49" charset="0"/>
              </a:defRPr>
            </a:lvl4pPr>
            <a:lvl5pPr marL="1864835"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0"/>
            <a:endParaRPr lang="en-US" dirty="0"/>
          </a:p>
        </p:txBody>
      </p:sp>
      <p:sp>
        <p:nvSpPr>
          <p:cNvPr id="4" name="Rectangle 3"/>
          <p:cNvSpPr/>
          <p:nvPr userDrawn="1"/>
        </p:nvSpPr>
        <p:spPr>
          <a:xfrm>
            <a:off x="2" y="0"/>
            <a:ext cx="718205" cy="6994525"/>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ru-RU"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5873" y="941929"/>
            <a:ext cx="1695519" cy="1977119"/>
          </a:xfrm>
          <a:prstGeom prst="rect">
            <a:avLst/>
          </a:prstGeom>
        </p:spPr>
      </p:pic>
    </p:spTree>
    <p:extLst>
      <p:ext uri="{BB962C8B-B14F-4D97-AF65-F5344CB8AC3E}">
        <p14:creationId xmlns:p14="http://schemas.microsoft.com/office/powerpoint/2010/main" val="569671552"/>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a:srcRect r="40044"/>
          <a:stretch/>
        </p:blipFill>
        <p:spPr>
          <a:xfrm>
            <a:off x="-246501" y="1965643"/>
            <a:ext cx="4736205" cy="2148840"/>
          </a:xfrm>
          <a:prstGeom prst="rect">
            <a:avLst/>
          </a:prstGeom>
        </p:spPr>
      </p:pic>
    </p:spTree>
    <p:extLst>
      <p:ext uri="{BB962C8B-B14F-4D97-AF65-F5344CB8AC3E}">
        <p14:creationId xmlns:p14="http://schemas.microsoft.com/office/powerpoint/2010/main" val="25512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1998461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551220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123000"/>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3070185"/>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5493995"/>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8255317"/>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08254239"/>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23467837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17264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779750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0297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33046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0215283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508238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591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397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4792987"/>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1766678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56686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6075849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3307946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6736592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1190605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225012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4257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5230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23802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63942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7438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1597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9457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spTree>
    <p:extLst>
      <p:ext uri="{BB962C8B-B14F-4D97-AF65-F5344CB8AC3E}">
        <p14:creationId xmlns:p14="http://schemas.microsoft.com/office/powerpoint/2010/main" val="1520424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27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34376352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64551141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19568437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34220346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8745667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1588085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637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7677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577800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48719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667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3404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4835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2" y="286003"/>
            <a:ext cx="11375536" cy="78650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5533" y="1429994"/>
            <a:ext cx="11375536" cy="22315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805330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6" name="Rectangle 5"/>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152506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855114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2820612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930257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rgbClr val="68217A"/>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1326" y="6296694"/>
            <a:ext cx="1799115" cy="384192"/>
          </a:xfrm>
          <a:prstGeom prst="rect">
            <a:avLst/>
          </a:prstGeom>
        </p:spPr>
      </p:pic>
    </p:spTree>
    <p:extLst>
      <p:ext uri="{BB962C8B-B14F-4D97-AF65-F5344CB8AC3E}">
        <p14:creationId xmlns:p14="http://schemas.microsoft.com/office/powerpoint/2010/main" val="1340274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238359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621264087"/>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131059638"/>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510511043"/>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br>
              <a:rPr lang="en-US" dirty="0"/>
            </a:br>
            <a:endParaRPr lang="en-US" dirty="0"/>
          </a:p>
        </p:txBody>
      </p:sp>
    </p:spTree>
    <p:extLst>
      <p:ext uri="{BB962C8B-B14F-4D97-AF65-F5344CB8AC3E}">
        <p14:creationId xmlns:p14="http://schemas.microsoft.com/office/powerpoint/2010/main" val="3685889314"/>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896753372"/>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445670"/>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41266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45479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896759"/>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64898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36392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479014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1057761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29551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202696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3637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6343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2687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768653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842232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939449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786011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576726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288090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964918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541736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63094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898008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955183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365147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282156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28581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98732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82436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79957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28344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205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8302263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2111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69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3065831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873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27787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image" Target="../media/image35.png"/><Relationship Id="rId2" Type="http://schemas.openxmlformats.org/officeDocument/2006/relationships/slideLayout" Target="../slideLayouts/slideLayout223.xml"/><Relationship Id="rId16" Type="http://schemas.openxmlformats.org/officeDocument/2006/relationships/theme" Target="../theme/theme10.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image" Target="../media/image38.emf"/><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10" Type="http://schemas.openxmlformats.org/officeDocument/2006/relationships/slideLayout" Target="../slideLayouts/slideLayout246.xml"/><Relationship Id="rId19" Type="http://schemas.openxmlformats.org/officeDocument/2006/relationships/theme" Target="../theme/theme11.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2.xml"/><Relationship Id="rId13" Type="http://schemas.openxmlformats.org/officeDocument/2006/relationships/slideLayout" Target="../slideLayouts/slideLayout267.xml"/><Relationship Id="rId3" Type="http://schemas.openxmlformats.org/officeDocument/2006/relationships/slideLayout" Target="../slideLayouts/slideLayout257.xml"/><Relationship Id="rId7" Type="http://schemas.openxmlformats.org/officeDocument/2006/relationships/slideLayout" Target="../slideLayouts/slideLayout261.xml"/><Relationship Id="rId12" Type="http://schemas.openxmlformats.org/officeDocument/2006/relationships/slideLayout" Target="../slideLayouts/slideLayout266.xml"/><Relationship Id="rId2" Type="http://schemas.openxmlformats.org/officeDocument/2006/relationships/slideLayout" Target="../slideLayouts/slideLayout256.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5" Type="http://schemas.openxmlformats.org/officeDocument/2006/relationships/slideLayout" Target="../slideLayouts/slideLayout259.xml"/><Relationship Id="rId15" Type="http://schemas.openxmlformats.org/officeDocument/2006/relationships/image" Target="../media/image38.emf"/><Relationship Id="rId10" Type="http://schemas.openxmlformats.org/officeDocument/2006/relationships/slideLayout" Target="../slideLayouts/slideLayout264.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3" Type="http://schemas.openxmlformats.org/officeDocument/2006/relationships/slideLayout" Target="../slideLayouts/slideLayout270.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10" Type="http://schemas.openxmlformats.org/officeDocument/2006/relationships/slideLayout" Target="../slideLayouts/slideLayout277.xml"/><Relationship Id="rId19" Type="http://schemas.openxmlformats.org/officeDocument/2006/relationships/theme" Target="../theme/theme13.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34" Type="http://schemas.openxmlformats.org/officeDocument/2006/relationships/image" Target="../media/image8.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6" Type="http://schemas.openxmlformats.org/officeDocument/2006/relationships/theme" Target="../theme/theme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theme" Target="../theme/theme4.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theme" Target="../theme/theme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theme" Target="../theme/theme6.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theme" Target="../theme/theme7.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theme" Target="../theme/theme8.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theme" Target="../theme/theme9.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3027901"/>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289" r:id="rId3"/>
    <p:sldLayoutId id="2147484290" r:id="rId4"/>
    <p:sldLayoutId id="2147484270" r:id="rId5"/>
    <p:sldLayoutId id="2147484271" r:id="rId6"/>
    <p:sldLayoutId id="2147484272" r:id="rId7"/>
    <p:sldLayoutId id="2147484274" r:id="rId8"/>
    <p:sldLayoutId id="2147484273" r:id="rId9"/>
    <p:sldLayoutId id="2147484279" r:id="rId10"/>
    <p:sldLayoutId id="2147484282" r:id="rId11"/>
    <p:sldLayoutId id="2147484087" r:id="rId12"/>
    <p:sldLayoutId id="2147484098" r:id="rId13"/>
    <p:sldLayoutId id="2147484107" r:id="rId14"/>
    <p:sldLayoutId id="2147484086" r:id="rId15"/>
    <p:sldLayoutId id="2147484099" r:id="rId16"/>
    <p:sldLayoutId id="2147484100" r:id="rId17"/>
    <p:sldLayoutId id="2147484106" r:id="rId18"/>
    <p:sldLayoutId id="2147484089" r:id="rId19"/>
    <p:sldLayoutId id="2147484092" r:id="rId20"/>
    <p:sldLayoutId id="2147484285" r:id="rId21"/>
    <p:sldLayoutId id="2147484286"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321009697"/>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 id="2147484539" r:id="rId13"/>
    <p:sldLayoutId id="2147484540" r:id="rId14"/>
    <p:sldLayoutId id="2147484541"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pPr defTabSz="932563"/>
            <a:fld id="{0D099E2A-118A-4377-8F98-2DF40BCBA9FE}" type="slidenum">
              <a:rPr lang="en-US" smtClean="0"/>
              <a:pPr defTabSz="932563"/>
              <a:t>‹#›</a:t>
            </a:fld>
            <a:endParaRPr lang="en-US"/>
          </a:p>
        </p:txBody>
      </p:sp>
    </p:spTree>
    <p:extLst>
      <p:ext uri="{BB962C8B-B14F-4D97-AF65-F5344CB8AC3E}">
        <p14:creationId xmlns:p14="http://schemas.microsoft.com/office/powerpoint/2010/main" val="3445047431"/>
      </p:ext>
    </p:extLst>
  </p:cSld>
  <p:clrMap bg1="lt1" tx1="dk1" bg2="lt2" tx2="dk2" accent1="accent1" accent2="accent2" accent3="accent3" accent4="accent4" accent5="accent5" accent6="accent6" hlink="hlink" folHlink="folHlink"/>
  <p:sldLayoutIdLst>
    <p:sldLayoutId id="2147484598" r:id="rId1"/>
    <p:sldLayoutId id="2147484599" r:id="rId2"/>
    <p:sldLayoutId id="2147484600" r:id="rId3"/>
    <p:sldLayoutId id="2147484601" r:id="rId4"/>
    <p:sldLayoutId id="2147484602" r:id="rId5"/>
    <p:sldLayoutId id="2147484603" r:id="rId6"/>
    <p:sldLayoutId id="2147484604" r:id="rId7"/>
    <p:sldLayoutId id="2147484605" r:id="rId8"/>
    <p:sldLayoutId id="2147484606" r:id="rId9"/>
    <p:sldLayoutId id="2147484607" r:id="rId10"/>
    <p:sldLayoutId id="2147484608" r:id="rId11"/>
    <p:sldLayoutId id="2147484609" r:id="rId12"/>
    <p:sldLayoutId id="2147484610" r:id="rId13"/>
    <p:sldLayoutId id="2147484611" r:id="rId14"/>
    <p:sldLayoutId id="2147484612" r:id="rId15"/>
    <p:sldLayoutId id="2147484613" r:id="rId16"/>
    <p:sldLayoutId id="2147484614" r:id="rId17"/>
    <p:sldLayoutId id="2147484615" r:id="rId18"/>
  </p:sldLayoutIdLst>
  <p:hf hdr="0" ftr="0" dt="0"/>
  <p:txStyles>
    <p:titleStyle>
      <a:lvl1pPr algn="l" defTabSz="932418" rtl="0" eaLnBrk="1" latinLnBrk="0" hangingPunct="1">
        <a:lnSpc>
          <a:spcPct val="90000"/>
        </a:lnSpc>
        <a:spcBef>
          <a:spcPct val="0"/>
        </a:spcBef>
        <a:buNone/>
        <a:defRPr sz="5506" kern="1200">
          <a:solidFill>
            <a:schemeClr val="bg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5"/>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lang="en-US" smtClean="0">
                <a:solidFill>
                  <a:srgbClr val="617081"/>
                </a:solidFill>
              </a:defRPr>
            </a:lvl1pPr>
          </a:lstStyle>
          <a:p>
            <a:pPr defTabSz="932563"/>
            <a:fld id="{0D099E2A-118A-4377-8F98-2DF40BCBA9FE}" type="slidenum">
              <a:rPr lang="en-US" smtClean="0"/>
              <a:pPr defTabSz="932563"/>
              <a:t>‹#›</a:t>
            </a:fld>
            <a:endParaRPr lang="en-US" dirty="0"/>
          </a:p>
        </p:txBody>
      </p:sp>
    </p:spTree>
    <p:extLst>
      <p:ext uri="{BB962C8B-B14F-4D97-AF65-F5344CB8AC3E}">
        <p14:creationId xmlns:p14="http://schemas.microsoft.com/office/powerpoint/2010/main" val="3890458605"/>
      </p:ext>
    </p:extLst>
  </p:cSld>
  <p:clrMap bg1="lt1" tx1="dk1" bg2="lt2" tx2="dk2" accent1="accent1" accent2="accent2" accent3="accent3" accent4="accent4" accent5="accent5" accent6="accent6" hlink="hlink" folHlink="folHlink"/>
  <p:sldLayoutIdLst>
    <p:sldLayoutId id="2147484617" r:id="rId1"/>
    <p:sldLayoutId id="2147484618" r:id="rId2"/>
    <p:sldLayoutId id="2147484619" r:id="rId3"/>
    <p:sldLayoutId id="2147484620" r:id="rId4"/>
    <p:sldLayoutId id="2147484621" r:id="rId5"/>
    <p:sldLayoutId id="2147484622" r:id="rId6"/>
    <p:sldLayoutId id="2147484623" r:id="rId7"/>
    <p:sldLayoutId id="2147484624" r:id="rId8"/>
    <p:sldLayoutId id="2147484625" r:id="rId9"/>
    <p:sldLayoutId id="2147484626" r:id="rId10"/>
    <p:sldLayoutId id="2147484627" r:id="rId11"/>
    <p:sldLayoutId id="2147484628" r:id="rId12"/>
    <p:sldLayoutId id="2147484629" r:id="rId13"/>
  </p:sldLayoutIdLst>
  <p:hf hdr="0" ftr="0" dt="0"/>
  <p:txStyles>
    <p:titleStyle>
      <a:lvl1pPr algn="l" defTabSz="932418" rtl="0" eaLnBrk="1" latinLnBrk="0" hangingPunct="1">
        <a:lnSpc>
          <a:spcPct val="90000"/>
        </a:lnSpc>
        <a:spcBef>
          <a:spcPct val="0"/>
        </a:spcBef>
        <a:buNone/>
        <a:defRPr sz="5506" kern="1200">
          <a:solidFill>
            <a:srgbClr val="289FD7"/>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017043311"/>
      </p:ext>
    </p:extLst>
  </p:cSld>
  <p:clrMap bg1="dk1" tx1="lt1" bg2="dk2" tx2="lt2" accent1="accent1" accent2="accent2" accent3="accent3" accent4="accent4" accent5="accent5" accent6="accent6" hlink="hlink" folHlink="folHlink"/>
  <p:sldLayoutIdLst>
    <p:sldLayoutId id="2147484631" r:id="rId1"/>
    <p:sldLayoutId id="2147484632" r:id="rId2"/>
    <p:sldLayoutId id="2147484633" r:id="rId3"/>
    <p:sldLayoutId id="2147484634" r:id="rId4"/>
    <p:sldLayoutId id="2147484635" r:id="rId5"/>
    <p:sldLayoutId id="2147484636" r:id="rId6"/>
    <p:sldLayoutId id="2147484637" r:id="rId7"/>
    <p:sldLayoutId id="2147484638" r:id="rId8"/>
    <p:sldLayoutId id="2147484639" r:id="rId9"/>
    <p:sldLayoutId id="2147484640" r:id="rId10"/>
    <p:sldLayoutId id="2147484641" r:id="rId11"/>
    <p:sldLayoutId id="2147484642" r:id="rId12"/>
    <p:sldLayoutId id="2147484643" r:id="rId13"/>
    <p:sldLayoutId id="2147484644" r:id="rId14"/>
    <p:sldLayoutId id="2147484645" r:id="rId15"/>
    <p:sldLayoutId id="2147484646" r:id="rId16"/>
    <p:sldLayoutId id="2147484647" r:id="rId17"/>
    <p:sldLayoutId id="2147484648"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9843269"/>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 id="2147484331" r:id="rId29"/>
    <p:sldLayoutId id="2147484332" r:id="rId30"/>
    <p:sldLayoutId id="2147484333" r:id="rId31"/>
    <p:sldLayoutId id="2147484334" r:id="rId32"/>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435635"/>
      </p:ext>
    </p:extLst>
  </p:cSld>
  <p:clrMap bg1="lt1" tx1="dk1" bg2="lt2" tx2="dk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Lst>
  <p:hf hdr="0" dt="0"/>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4509641"/>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 id="2147484364" r:id="rId12"/>
    <p:sldLayoutId id="2147484365" r:id="rId13"/>
    <p:sldLayoutId id="2147484366" r:id="rId14"/>
    <p:sldLayoutId id="2147484367" r:id="rId15"/>
    <p:sldLayoutId id="2147484368" r:id="rId16"/>
    <p:sldLayoutId id="2147484369" r:id="rId17"/>
    <p:sldLayoutId id="2147484370" r:id="rId18"/>
    <p:sldLayoutId id="2147484371" r:id="rId19"/>
    <p:sldLayoutId id="2147484372" r:id="rId20"/>
    <p:sldLayoutId id="2147484373" r:id="rId21"/>
    <p:sldLayoutId id="2147484374" r:id="rId22"/>
    <p:sldLayoutId id="2147484375" r:id="rId23"/>
    <p:sldLayoutId id="2147484376" r:id="rId24"/>
    <p:sldLayoutId id="2147484377" r:id="rId25"/>
    <p:sldLayoutId id="2147484378" r:id="rId26"/>
    <p:sldLayoutId id="2147484379" r:id="rId27"/>
    <p:sldLayoutId id="2147484380" r:id="rId28"/>
    <p:sldLayoutId id="2147484381" r:id="rId29"/>
    <p:sldLayoutId id="2147484382" r:id="rId30"/>
    <p:sldLayoutId id="2147484383" r:id="rId31"/>
    <p:sldLayoutId id="2147484384" r:id="rId32"/>
    <p:sldLayoutId id="2147484385" r:id="rId33"/>
    <p:sldLayoutId id="2147484386" r:id="rId34"/>
    <p:sldLayoutId id="2147484544"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122772"/>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6" r:id="rId18"/>
    <p:sldLayoutId id="2147484407" r:id="rId19"/>
    <p:sldLayoutId id="2147484409" r:id="rId20"/>
    <p:sldLayoutId id="2147484410" r:id="rId21"/>
    <p:sldLayoutId id="2147484411" r:id="rId22"/>
    <p:sldLayoutId id="2147484412" r:id="rId23"/>
  </p:sldLayoutIdLst>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6830680"/>
      </p:ext>
    </p:extLst>
  </p:cSld>
  <p:clrMap bg1="lt1" tx1="dk1" bg2="lt2" tx2="dk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 id="2147484426" r:id="rId13"/>
    <p:sldLayoutId id="2147484427" r:id="rId14"/>
    <p:sldLayoutId id="2147484428" r:id="rId15"/>
    <p:sldLayoutId id="2147484429" r:id="rId16"/>
    <p:sldLayoutId id="2147484430" r:id="rId17"/>
    <p:sldLayoutId id="2147484431" r:id="rId18"/>
    <p:sldLayoutId id="2147484432" r:id="rId19"/>
    <p:sldLayoutId id="2147484433" r:id="rId20"/>
    <p:sldLayoutId id="2147484434" r:id="rId21"/>
    <p:sldLayoutId id="2147484435" r:id="rId22"/>
    <p:sldLayoutId id="2147484436" r:id="rId23"/>
    <p:sldLayoutId id="2147484437" r:id="rId24"/>
    <p:sldLayoutId id="2147484438" r:id="rId25"/>
    <p:sldLayoutId id="2147484439" r:id="rId26"/>
    <p:sldLayoutId id="2147484440" r:id="rId27"/>
    <p:sldLayoutId id="2147484441" r:id="rId28"/>
    <p:sldLayoutId id="2147484442" r:id="rId29"/>
    <p:sldLayoutId id="2147484443" r:id="rId30"/>
    <p:sldLayoutId id="2147484444" r:id="rId31"/>
    <p:sldLayoutId id="2147484445" r:id="rId32"/>
    <p:sldLayoutId id="2147484446" r:id="rId33"/>
    <p:sldLayoutId id="2147484447" r:id="rId34"/>
    <p:sldLayoutId id="2147484448"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7" y="295279"/>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404629640"/>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Lst>
  <p:transition>
    <p:fade/>
  </p:transition>
  <p:hf hdr="0" dt="0"/>
  <p:txStyles>
    <p:titleStyle>
      <a:lvl1pPr algn="l" defTabSz="932327" rtl="0" eaLnBrk="1" latinLnBrk="0" hangingPunct="1">
        <a:lnSpc>
          <a:spcPct val="90000"/>
        </a:lnSpc>
        <a:spcBef>
          <a:spcPct val="0"/>
        </a:spcBef>
        <a:buNone/>
        <a:defRPr lang="en-US" sz="5304" b="0" kern="1200" cap="none" spc="-102" baseline="0" dirty="0" smtClean="0">
          <a:ln w="3175">
            <a:noFill/>
          </a:ln>
          <a:solidFill>
            <a:srgbClr val="616161"/>
          </a:solidFill>
          <a:effectLst/>
          <a:latin typeface="+mj-lt"/>
          <a:ea typeface="+mn-ea"/>
          <a:cs typeface="Segoe UI" pitchFamily="34" charset="0"/>
        </a:defRPr>
      </a:lvl1pPr>
    </p:titleStyle>
    <p:bodyStyle>
      <a:lvl1pPr marL="408208" marR="0" indent="-408208" algn="l" defTabSz="544277" rtl="0" eaLnBrk="1" fontAlgn="auto" latinLnBrk="0" hangingPunct="1">
        <a:lnSpc>
          <a:spcPct val="100000"/>
        </a:lnSpc>
        <a:spcBef>
          <a:spcPct val="20000"/>
        </a:spcBef>
        <a:spcAft>
          <a:spcPts val="0"/>
        </a:spcAft>
        <a:buClrTx/>
        <a:buSzTx/>
        <a:buFont typeface="Arial"/>
        <a:buChar char="•"/>
        <a:tabLst/>
        <a:defRPr sz="4080" kern="1200" spc="0" baseline="0">
          <a:gradFill>
            <a:gsLst>
              <a:gs pos="1250">
                <a:schemeClr val="tx1"/>
              </a:gs>
              <a:gs pos="100000">
                <a:schemeClr val="tx1"/>
              </a:gs>
            </a:gsLst>
            <a:lin ang="5400000" scaled="0"/>
          </a:gradFill>
          <a:latin typeface="Segoe UI Light"/>
          <a:ea typeface="+mn-ea"/>
          <a:cs typeface="Segoe UI Light"/>
        </a:defRPr>
      </a:lvl1pPr>
      <a:lvl2pPr marL="884449" marR="0" indent="-340174" algn="l" defTabSz="544277" rtl="0" eaLnBrk="1" fontAlgn="auto" latinLnBrk="0" hangingPunct="1">
        <a:lnSpc>
          <a:spcPct val="100000"/>
        </a:lnSpc>
        <a:spcBef>
          <a:spcPct val="20000"/>
        </a:spcBef>
        <a:spcAft>
          <a:spcPts val="0"/>
        </a:spcAft>
        <a:buClrTx/>
        <a:buSzTx/>
        <a:buFont typeface="Arial"/>
        <a:buChar char="–"/>
        <a:tabLst/>
        <a:defRPr sz="2448" kern="1200" spc="0" baseline="0">
          <a:gradFill>
            <a:gsLst>
              <a:gs pos="1250">
                <a:schemeClr val="tx1"/>
              </a:gs>
              <a:gs pos="100000">
                <a:schemeClr val="tx1"/>
              </a:gs>
            </a:gsLst>
            <a:lin ang="5400000" scaled="0"/>
          </a:gradFill>
          <a:latin typeface="Segoe UI Light"/>
          <a:ea typeface="+mn-ea"/>
          <a:cs typeface="Segoe UI Light"/>
        </a:defRPr>
      </a:lvl2pPr>
      <a:lvl3pPr marL="1360691" marR="0" indent="-272138" algn="l" defTabSz="544277"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968"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9245"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90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30065"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623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2394"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327" rtl="0" eaLnBrk="1" latinLnBrk="0" hangingPunct="1">
        <a:defRPr sz="1768" kern="1200">
          <a:solidFill>
            <a:schemeClr val="tx1"/>
          </a:solidFill>
          <a:latin typeface="+mn-lt"/>
          <a:ea typeface="+mn-ea"/>
          <a:cs typeface="+mn-cs"/>
        </a:defRPr>
      </a:lvl1pPr>
      <a:lvl2pPr marL="466166" algn="l" defTabSz="932327" rtl="0" eaLnBrk="1" latinLnBrk="0" hangingPunct="1">
        <a:defRPr sz="1768" kern="1200">
          <a:solidFill>
            <a:schemeClr val="tx1"/>
          </a:solidFill>
          <a:latin typeface="+mn-lt"/>
          <a:ea typeface="+mn-ea"/>
          <a:cs typeface="+mn-cs"/>
        </a:defRPr>
      </a:lvl2pPr>
      <a:lvl3pPr marL="932327" algn="l" defTabSz="932327" rtl="0" eaLnBrk="1" latinLnBrk="0" hangingPunct="1">
        <a:defRPr sz="1768" kern="1200">
          <a:solidFill>
            <a:schemeClr val="tx1"/>
          </a:solidFill>
          <a:latin typeface="+mn-lt"/>
          <a:ea typeface="+mn-ea"/>
          <a:cs typeface="+mn-cs"/>
        </a:defRPr>
      </a:lvl3pPr>
      <a:lvl4pPr marL="1398491" algn="l" defTabSz="932327" rtl="0" eaLnBrk="1" latinLnBrk="0" hangingPunct="1">
        <a:defRPr sz="1768" kern="1200">
          <a:solidFill>
            <a:schemeClr val="tx1"/>
          </a:solidFill>
          <a:latin typeface="+mn-lt"/>
          <a:ea typeface="+mn-ea"/>
          <a:cs typeface="+mn-cs"/>
        </a:defRPr>
      </a:lvl4pPr>
      <a:lvl5pPr marL="1864655" algn="l" defTabSz="932327" rtl="0" eaLnBrk="1" latinLnBrk="0" hangingPunct="1">
        <a:defRPr sz="1768" kern="1200">
          <a:solidFill>
            <a:schemeClr val="tx1"/>
          </a:solidFill>
          <a:latin typeface="+mn-lt"/>
          <a:ea typeface="+mn-ea"/>
          <a:cs typeface="+mn-cs"/>
        </a:defRPr>
      </a:lvl5pPr>
      <a:lvl6pPr marL="2330818" algn="l" defTabSz="932327" rtl="0" eaLnBrk="1" latinLnBrk="0" hangingPunct="1">
        <a:defRPr sz="1768" kern="1200">
          <a:solidFill>
            <a:schemeClr val="tx1"/>
          </a:solidFill>
          <a:latin typeface="+mn-lt"/>
          <a:ea typeface="+mn-ea"/>
          <a:cs typeface="+mn-cs"/>
        </a:defRPr>
      </a:lvl6pPr>
      <a:lvl7pPr marL="2796984" algn="l" defTabSz="932327" rtl="0" eaLnBrk="1" latinLnBrk="0" hangingPunct="1">
        <a:defRPr sz="1768" kern="1200">
          <a:solidFill>
            <a:schemeClr val="tx1"/>
          </a:solidFill>
          <a:latin typeface="+mn-lt"/>
          <a:ea typeface="+mn-ea"/>
          <a:cs typeface="+mn-cs"/>
        </a:defRPr>
      </a:lvl7pPr>
      <a:lvl8pPr marL="3263147" algn="l" defTabSz="932327" rtl="0" eaLnBrk="1" latinLnBrk="0" hangingPunct="1">
        <a:defRPr sz="1768" kern="1200">
          <a:solidFill>
            <a:schemeClr val="tx1"/>
          </a:solidFill>
          <a:latin typeface="+mn-lt"/>
          <a:ea typeface="+mn-ea"/>
          <a:cs typeface="+mn-cs"/>
        </a:defRPr>
      </a:lvl8pPr>
      <a:lvl9pPr marL="3729312" algn="l" defTabSz="932327" rtl="0" eaLnBrk="1" latinLnBrk="0" hangingPunct="1">
        <a:defRPr sz="176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80"/>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232623"/>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 id="2147484495" r:id="rId19"/>
    <p:sldLayoutId id="2147484496" r:id="rId20"/>
    <p:sldLayoutId id="2147484497" r:id="rId21"/>
    <p:sldLayoutId id="2147484498" r:id="rId22"/>
    <p:sldLayoutId id="2147484499" r:id="rId23"/>
    <p:sldLayoutId id="2147484500" r:id="rId24"/>
    <p:sldLayoutId id="2147484501" r:id="rId25"/>
    <p:sldLayoutId id="2147484502" r:id="rId26"/>
    <p:sldLayoutId id="2147484503" r:id="rId27"/>
    <p:sldLayoutId id="2147484504" r:id="rId28"/>
    <p:sldLayoutId id="2147484505" r:id="rId29"/>
    <p:sldLayoutId id="2147484506" r:id="rId30"/>
    <p:sldLayoutId id="2147484507" r:id="rId31"/>
    <p:sldLayoutId id="2147484508" r:id="rId32"/>
    <p:sldLayoutId id="2147484509" r:id="rId33"/>
    <p:sldLayoutId id="2147484510" r:id="rId34"/>
    <p:sldLayoutId id="2147484511" r:id="rId35"/>
  </p:sldLayoutIdLst>
  <p:transition>
    <p:fade/>
  </p:transition>
  <p:txStyles>
    <p:titleStyle>
      <a:lvl1pPr algn="l" defTabSz="93213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76" marR="0" indent="-342676" algn="l" defTabSz="932133"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820" marR="0" indent="-241143" algn="l" defTabSz="93213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57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02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477"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366"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432"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98"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565"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33" rtl="0" eaLnBrk="1" latinLnBrk="0" hangingPunct="1">
        <a:defRPr sz="1801" kern="1200">
          <a:solidFill>
            <a:schemeClr val="tx1"/>
          </a:solidFill>
          <a:latin typeface="+mn-lt"/>
          <a:ea typeface="+mn-ea"/>
          <a:cs typeface="+mn-cs"/>
        </a:defRPr>
      </a:lvl1pPr>
      <a:lvl2pPr marL="466068" algn="l" defTabSz="932133" rtl="0" eaLnBrk="1" latinLnBrk="0" hangingPunct="1">
        <a:defRPr sz="1801" kern="1200">
          <a:solidFill>
            <a:schemeClr val="tx1"/>
          </a:solidFill>
          <a:latin typeface="+mn-lt"/>
          <a:ea typeface="+mn-ea"/>
          <a:cs typeface="+mn-cs"/>
        </a:defRPr>
      </a:lvl2pPr>
      <a:lvl3pPr marL="932133" algn="l" defTabSz="932133" rtl="0" eaLnBrk="1" latinLnBrk="0" hangingPunct="1">
        <a:defRPr sz="1801" kern="1200">
          <a:solidFill>
            <a:schemeClr val="tx1"/>
          </a:solidFill>
          <a:latin typeface="+mn-lt"/>
          <a:ea typeface="+mn-ea"/>
          <a:cs typeface="+mn-cs"/>
        </a:defRPr>
      </a:lvl3pPr>
      <a:lvl4pPr marL="1398199" algn="l" defTabSz="932133" rtl="0" eaLnBrk="1" latinLnBrk="0" hangingPunct="1">
        <a:defRPr sz="1801" kern="1200">
          <a:solidFill>
            <a:schemeClr val="tx1"/>
          </a:solidFill>
          <a:latin typeface="+mn-lt"/>
          <a:ea typeface="+mn-ea"/>
          <a:cs typeface="+mn-cs"/>
        </a:defRPr>
      </a:lvl4pPr>
      <a:lvl5pPr marL="1864266" algn="l" defTabSz="932133" rtl="0" eaLnBrk="1" latinLnBrk="0" hangingPunct="1">
        <a:defRPr sz="1801" kern="1200">
          <a:solidFill>
            <a:schemeClr val="tx1"/>
          </a:solidFill>
          <a:latin typeface="+mn-lt"/>
          <a:ea typeface="+mn-ea"/>
          <a:cs typeface="+mn-cs"/>
        </a:defRPr>
      </a:lvl5pPr>
      <a:lvl6pPr marL="2330333" algn="l" defTabSz="932133" rtl="0" eaLnBrk="1" latinLnBrk="0" hangingPunct="1">
        <a:defRPr sz="1801" kern="1200">
          <a:solidFill>
            <a:schemeClr val="tx1"/>
          </a:solidFill>
          <a:latin typeface="+mn-lt"/>
          <a:ea typeface="+mn-ea"/>
          <a:cs typeface="+mn-cs"/>
        </a:defRPr>
      </a:lvl6pPr>
      <a:lvl7pPr marL="2796398" algn="l" defTabSz="932133" rtl="0" eaLnBrk="1" latinLnBrk="0" hangingPunct="1">
        <a:defRPr sz="1801" kern="1200">
          <a:solidFill>
            <a:schemeClr val="tx1"/>
          </a:solidFill>
          <a:latin typeface="+mn-lt"/>
          <a:ea typeface="+mn-ea"/>
          <a:cs typeface="+mn-cs"/>
        </a:defRPr>
      </a:lvl7pPr>
      <a:lvl8pPr marL="3262464" algn="l" defTabSz="932133" rtl="0" eaLnBrk="1" latinLnBrk="0" hangingPunct="1">
        <a:defRPr sz="1801" kern="1200">
          <a:solidFill>
            <a:schemeClr val="tx1"/>
          </a:solidFill>
          <a:latin typeface="+mn-lt"/>
          <a:ea typeface="+mn-ea"/>
          <a:cs typeface="+mn-cs"/>
        </a:defRPr>
      </a:lvl8pPr>
      <a:lvl9pPr marL="3728532" algn="l" defTabSz="932133" rtl="0" eaLnBrk="1" latinLnBrk="0" hangingPunct="1">
        <a:defRPr sz="1801"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8" y="295280"/>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577017758"/>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 id="2147484524" r:id="rId12"/>
  </p:sldLayoutIdLst>
  <p:transition>
    <p:fade/>
  </p:transition>
  <p:hf hdr="0" dt="0"/>
  <p:txStyles>
    <p:titleStyle>
      <a:lvl1pPr algn="l" defTabSz="932094" rtl="0" eaLnBrk="1" latinLnBrk="0" hangingPunct="1">
        <a:lnSpc>
          <a:spcPct val="90000"/>
        </a:lnSpc>
        <a:spcBef>
          <a:spcPct val="0"/>
        </a:spcBef>
        <a:buNone/>
        <a:defRPr lang="en-US" sz="5302" b="0" kern="1200" cap="none" spc="-102" baseline="0" dirty="0" smtClean="0">
          <a:ln w="3175">
            <a:noFill/>
          </a:ln>
          <a:solidFill>
            <a:srgbClr val="616161"/>
          </a:solidFill>
          <a:effectLst/>
          <a:latin typeface="+mj-lt"/>
          <a:ea typeface="+mn-ea"/>
          <a:cs typeface="Segoe UI" pitchFamily="34" charset="0"/>
        </a:defRPr>
      </a:lvl1pPr>
    </p:titleStyle>
    <p:bodyStyle>
      <a:lvl1pPr marL="408106" marR="0" indent="-408106" algn="l" defTabSz="544141" rtl="0" eaLnBrk="1" fontAlgn="auto" latinLnBrk="0" hangingPunct="1">
        <a:lnSpc>
          <a:spcPct val="100000"/>
        </a:lnSpc>
        <a:spcBef>
          <a:spcPct val="20000"/>
        </a:spcBef>
        <a:spcAft>
          <a:spcPts val="0"/>
        </a:spcAft>
        <a:buClrTx/>
        <a:buSzTx/>
        <a:buFont typeface="Arial"/>
        <a:buChar char="•"/>
        <a:tabLst/>
        <a:defRPr sz="4078" kern="1200" spc="0" baseline="0">
          <a:gradFill>
            <a:gsLst>
              <a:gs pos="1250">
                <a:schemeClr val="tx1"/>
              </a:gs>
              <a:gs pos="100000">
                <a:schemeClr val="tx1"/>
              </a:gs>
            </a:gsLst>
            <a:lin ang="5400000" scaled="0"/>
          </a:gradFill>
          <a:latin typeface="Segoe UI Light"/>
          <a:ea typeface="+mn-ea"/>
          <a:cs typeface="Segoe UI Light"/>
        </a:defRPr>
      </a:lvl1pPr>
      <a:lvl2pPr marL="884229" marR="0" indent="-340089" algn="l" defTabSz="544141" rtl="0" eaLnBrk="1" fontAlgn="auto" latinLnBrk="0" hangingPunct="1">
        <a:lnSpc>
          <a:spcPct val="100000"/>
        </a:lnSpc>
        <a:spcBef>
          <a:spcPct val="20000"/>
        </a:spcBef>
        <a:spcAft>
          <a:spcPts val="0"/>
        </a:spcAft>
        <a:buClrTx/>
        <a:buSzTx/>
        <a:buFont typeface="Arial"/>
        <a:buChar char="–"/>
        <a:tabLst/>
        <a:defRPr sz="2446" kern="1200" spc="0" baseline="0">
          <a:gradFill>
            <a:gsLst>
              <a:gs pos="1250">
                <a:schemeClr val="tx1"/>
              </a:gs>
              <a:gs pos="100000">
                <a:schemeClr val="tx1"/>
              </a:gs>
            </a:gsLst>
            <a:lin ang="5400000" scaled="0"/>
          </a:gradFill>
          <a:latin typeface="Segoe UI Light"/>
          <a:ea typeface="+mn-ea"/>
          <a:cs typeface="Segoe UI Light"/>
        </a:defRPr>
      </a:lvl2pPr>
      <a:lvl3pPr marL="1360351" marR="0" indent="-272070" algn="l" defTabSz="544141"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492"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8633"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261"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29308"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5356"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1404"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094" rtl="0" eaLnBrk="1" latinLnBrk="0" hangingPunct="1">
        <a:defRPr sz="1768" kern="1200">
          <a:solidFill>
            <a:schemeClr val="tx1"/>
          </a:solidFill>
          <a:latin typeface="+mn-lt"/>
          <a:ea typeface="+mn-ea"/>
          <a:cs typeface="+mn-cs"/>
        </a:defRPr>
      </a:lvl1pPr>
      <a:lvl2pPr marL="466049" algn="l" defTabSz="932094" rtl="0" eaLnBrk="1" latinLnBrk="0" hangingPunct="1">
        <a:defRPr sz="1768" kern="1200">
          <a:solidFill>
            <a:schemeClr val="tx1"/>
          </a:solidFill>
          <a:latin typeface="+mn-lt"/>
          <a:ea typeface="+mn-ea"/>
          <a:cs typeface="+mn-cs"/>
        </a:defRPr>
      </a:lvl2pPr>
      <a:lvl3pPr marL="932094" algn="l" defTabSz="932094" rtl="0" eaLnBrk="1" latinLnBrk="0" hangingPunct="1">
        <a:defRPr sz="1768" kern="1200">
          <a:solidFill>
            <a:schemeClr val="tx1"/>
          </a:solidFill>
          <a:latin typeface="+mn-lt"/>
          <a:ea typeface="+mn-ea"/>
          <a:cs typeface="+mn-cs"/>
        </a:defRPr>
      </a:lvl3pPr>
      <a:lvl4pPr marL="1398142" algn="l" defTabSz="932094" rtl="0" eaLnBrk="1" latinLnBrk="0" hangingPunct="1">
        <a:defRPr sz="1768" kern="1200">
          <a:solidFill>
            <a:schemeClr val="tx1"/>
          </a:solidFill>
          <a:latin typeface="+mn-lt"/>
          <a:ea typeface="+mn-ea"/>
          <a:cs typeface="+mn-cs"/>
        </a:defRPr>
      </a:lvl4pPr>
      <a:lvl5pPr marL="1864189" algn="l" defTabSz="932094" rtl="0" eaLnBrk="1" latinLnBrk="0" hangingPunct="1">
        <a:defRPr sz="1768" kern="1200">
          <a:solidFill>
            <a:schemeClr val="tx1"/>
          </a:solidFill>
          <a:latin typeface="+mn-lt"/>
          <a:ea typeface="+mn-ea"/>
          <a:cs typeface="+mn-cs"/>
        </a:defRPr>
      </a:lvl5pPr>
      <a:lvl6pPr marL="2330236" algn="l" defTabSz="932094" rtl="0" eaLnBrk="1" latinLnBrk="0" hangingPunct="1">
        <a:defRPr sz="1768" kern="1200">
          <a:solidFill>
            <a:schemeClr val="tx1"/>
          </a:solidFill>
          <a:latin typeface="+mn-lt"/>
          <a:ea typeface="+mn-ea"/>
          <a:cs typeface="+mn-cs"/>
        </a:defRPr>
      </a:lvl6pPr>
      <a:lvl7pPr marL="2796285" algn="l" defTabSz="932094" rtl="0" eaLnBrk="1" latinLnBrk="0" hangingPunct="1">
        <a:defRPr sz="1768" kern="1200">
          <a:solidFill>
            <a:schemeClr val="tx1"/>
          </a:solidFill>
          <a:latin typeface="+mn-lt"/>
          <a:ea typeface="+mn-ea"/>
          <a:cs typeface="+mn-cs"/>
        </a:defRPr>
      </a:lvl7pPr>
      <a:lvl8pPr marL="3262331" algn="l" defTabSz="932094" rtl="0" eaLnBrk="1" latinLnBrk="0" hangingPunct="1">
        <a:defRPr sz="1768" kern="1200">
          <a:solidFill>
            <a:schemeClr val="tx1"/>
          </a:solidFill>
          <a:latin typeface="+mn-lt"/>
          <a:ea typeface="+mn-ea"/>
          <a:cs typeface="+mn-cs"/>
        </a:defRPr>
      </a:lvl8pPr>
      <a:lvl9pPr marL="3728379" algn="l" defTabSz="932094" rtl="0" eaLnBrk="1" latinLnBrk="0" hangingPunct="1">
        <a:defRPr sz="17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techempower.com/benchmark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5.jp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3.png"/><Relationship Id="rId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hyperlink" Target="https://dot.net/" TargetMode="External"/><Relationship Id="rId7" Type="http://schemas.openxmlformats.org/officeDocument/2006/relationships/image" Target="../media/image48.tiff"/><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59.png"/><Relationship Id="rId4" Type="http://schemas.openxmlformats.org/officeDocument/2006/relationships/hyperlink" Target="https://visualstudio.com/"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8.tiff"/></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8.tiff"/></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075" y="845531"/>
            <a:ext cx="8778144" cy="2011665"/>
          </a:xfrm>
        </p:spPr>
        <p:txBody>
          <a:bodyPr/>
          <a:lstStyle/>
          <a:p>
            <a:r>
              <a:rPr lang="en-US" dirty="0"/>
              <a:t>Intro to ASP.NET Core</a:t>
            </a:r>
            <a:endParaRPr lang="en-US" sz="3600" dirty="0"/>
          </a:p>
        </p:txBody>
      </p:sp>
      <p:sp>
        <p:nvSpPr>
          <p:cNvPr id="3" name="Text Placeholder 2"/>
          <p:cNvSpPr>
            <a:spLocks noGrp="1"/>
          </p:cNvSpPr>
          <p:nvPr>
            <p:ph type="body" sz="quarter" idx="12"/>
          </p:nvPr>
        </p:nvSpPr>
        <p:spPr>
          <a:xfrm>
            <a:off x="274702" y="3680139"/>
            <a:ext cx="4846267" cy="1188707"/>
          </a:xfrm>
        </p:spPr>
        <p:txBody>
          <a:bodyPr/>
          <a:lstStyle/>
          <a:p>
            <a:r>
              <a:rPr lang="en-US" sz="2400" dirty="0"/>
              <a:t>Mike Rousos</a:t>
            </a:r>
          </a:p>
          <a:p>
            <a:r>
              <a:rPr lang="en-US" sz="2400" dirty="0"/>
              <a:t>Principal Software Engineer</a:t>
            </a:r>
          </a:p>
          <a:p>
            <a:r>
              <a:rPr lang="en-US" sz="2400" dirty="0"/>
              <a:t>.NET Customer Engagement Team</a:t>
            </a:r>
          </a:p>
        </p:txBody>
      </p:sp>
    </p:spTree>
    <p:extLst>
      <p:ext uri="{BB962C8B-B14F-4D97-AF65-F5344CB8AC3E}">
        <p14:creationId xmlns:p14="http://schemas.microsoft.com/office/powerpoint/2010/main" val="41958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Core</a:t>
            </a:r>
          </a:p>
        </p:txBody>
      </p:sp>
      <p:sp>
        <p:nvSpPr>
          <p:cNvPr id="6" name="Text Placeholder 5"/>
          <p:cNvSpPr>
            <a:spLocks noGrp="1"/>
          </p:cNvSpPr>
          <p:nvPr>
            <p:ph type="body" sz="quarter" idx="10"/>
          </p:nvPr>
        </p:nvSpPr>
        <p:spPr>
          <a:xfrm>
            <a:off x="1920604" y="1523329"/>
            <a:ext cx="7680942" cy="1021818"/>
          </a:xfrm>
        </p:spPr>
        <p:txBody>
          <a:bodyPr/>
          <a:lstStyle/>
          <a:p>
            <a:r>
              <a:rPr lang="en-US" sz="3600" dirty="0"/>
              <a:t>Cross-platform</a:t>
            </a:r>
          </a:p>
          <a:p>
            <a:pPr lvl="1"/>
            <a:r>
              <a:rPr lang="en-US" dirty="0"/>
              <a:t>Windows, Linux and </a:t>
            </a:r>
            <a:r>
              <a:rPr lang="en-US" dirty="0" err="1"/>
              <a:t>macOS</a:t>
            </a:r>
            <a:endParaRPr lang="en-US" sz="1800" dirty="0"/>
          </a:p>
        </p:txBody>
      </p:sp>
      <p:pic>
        <p:nvPicPr>
          <p:cNvPr id="2" name="Picture 1"/>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1577043"/>
            <a:ext cx="914390" cy="914390"/>
          </a:xfrm>
          <a:prstGeom prst="rect">
            <a:avLst/>
          </a:prstGeom>
        </p:spPr>
      </p:pic>
      <p:pic>
        <p:nvPicPr>
          <p:cNvPr id="3" name="Picture 2"/>
          <p:cNvPicPr>
            <a:picLocks noChangeAspect="1"/>
          </p:cNvPicPr>
          <p:nvPr/>
        </p:nvPicPr>
        <p:blipFill>
          <a:blip r:embed="rId4">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2765750"/>
            <a:ext cx="914390" cy="914390"/>
          </a:xfrm>
          <a:prstGeom prst="rect">
            <a:avLst/>
          </a:prstGeom>
        </p:spPr>
      </p:pic>
      <p:sp>
        <p:nvSpPr>
          <p:cNvPr id="7" name="Text Placeholder 5"/>
          <p:cNvSpPr txBox="1">
            <a:spLocks/>
          </p:cNvSpPr>
          <p:nvPr/>
        </p:nvSpPr>
        <p:spPr>
          <a:xfrm>
            <a:off x="1920604" y="2712036"/>
            <a:ext cx="9692534"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Fast</a:t>
            </a:r>
          </a:p>
          <a:p>
            <a:pPr lvl="1"/>
            <a:r>
              <a:rPr lang="en-US" dirty="0"/>
              <a:t>ASP.NET Core on .NET Core is 4x faster than Node.js in </a:t>
            </a:r>
            <a:r>
              <a:rPr lang="en-US" dirty="0" err="1"/>
              <a:t>TechEmpower</a:t>
            </a:r>
            <a:r>
              <a:rPr lang="en-US" dirty="0"/>
              <a:t> benchmark</a:t>
            </a:r>
            <a:endParaRPr lang="en-US" sz="1800" dirty="0"/>
          </a:p>
        </p:txBody>
      </p:sp>
    </p:spTree>
    <p:extLst>
      <p:ext uri="{BB962C8B-B14F-4D97-AF65-F5344CB8AC3E}">
        <p14:creationId xmlns:p14="http://schemas.microsoft.com/office/powerpoint/2010/main" val="36029214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11388" y="1132638"/>
            <a:ext cx="8538793" cy="5701593"/>
          </a:xfrm>
          <a:prstGeom prst="rect">
            <a:avLst/>
          </a:prstGeom>
        </p:spPr>
      </p:pic>
      <p:sp>
        <p:nvSpPr>
          <p:cNvPr id="3" name="Rectangle 2"/>
          <p:cNvSpPr/>
          <p:nvPr/>
        </p:nvSpPr>
        <p:spPr>
          <a:xfrm>
            <a:off x="1754885" y="297352"/>
            <a:ext cx="8851802" cy="847540"/>
          </a:xfrm>
          <a:prstGeom prst="rect">
            <a:avLst/>
          </a:prstGeom>
        </p:spPr>
        <p:txBody>
          <a:bodyPr wrap="square">
            <a:spAutoFit/>
          </a:bodyPr>
          <a:lstStyle/>
          <a:p>
            <a:pPr algn="ctr"/>
            <a:r>
              <a:rPr lang="en-US" sz="2400" dirty="0" err="1"/>
              <a:t>TechEmpower</a:t>
            </a:r>
            <a:r>
              <a:rPr lang="en-US" sz="2400" dirty="0"/>
              <a:t> Framework Benchmarks – Round 13 </a:t>
            </a:r>
            <a:r>
              <a:rPr lang="mr-IN" sz="2400" dirty="0"/>
              <a:t>–</a:t>
            </a:r>
            <a:r>
              <a:rPr lang="en-US" sz="2400" dirty="0"/>
              <a:t> </a:t>
            </a:r>
            <a:r>
              <a:rPr lang="en-US" sz="2400" dirty="0" err="1"/>
              <a:t>PlainText</a:t>
            </a:r>
            <a:endParaRPr lang="en-US" sz="2400" dirty="0"/>
          </a:p>
          <a:p>
            <a:pPr algn="ctr"/>
            <a:r>
              <a:rPr lang="en-US" sz="2400" b="1" dirty="0">
                <a:hlinkClick r:id="rId4"/>
              </a:rPr>
              <a:t>https://techempower.com/benchmarks/</a:t>
            </a:r>
            <a:r>
              <a:rPr lang="en-US" sz="2400" b="1" dirty="0"/>
              <a:t> </a:t>
            </a:r>
          </a:p>
        </p:txBody>
      </p:sp>
    </p:spTree>
    <p:extLst>
      <p:ext uri="{BB962C8B-B14F-4D97-AF65-F5344CB8AC3E}">
        <p14:creationId xmlns:p14="http://schemas.microsoft.com/office/powerpoint/2010/main" val="4874999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Core</a:t>
            </a:r>
          </a:p>
        </p:txBody>
      </p:sp>
      <p:sp>
        <p:nvSpPr>
          <p:cNvPr id="6" name="Text Placeholder 5"/>
          <p:cNvSpPr>
            <a:spLocks noGrp="1"/>
          </p:cNvSpPr>
          <p:nvPr>
            <p:ph type="body" sz="quarter" idx="10"/>
          </p:nvPr>
        </p:nvSpPr>
        <p:spPr>
          <a:xfrm>
            <a:off x="1920604" y="1523329"/>
            <a:ext cx="7680942" cy="1021818"/>
          </a:xfrm>
        </p:spPr>
        <p:txBody>
          <a:bodyPr/>
          <a:lstStyle/>
          <a:p>
            <a:r>
              <a:rPr lang="en-US" sz="3600" dirty="0"/>
              <a:t>Cross-platform</a:t>
            </a:r>
          </a:p>
          <a:p>
            <a:pPr lvl="1"/>
            <a:r>
              <a:rPr lang="en-US" dirty="0"/>
              <a:t>Windows, Linux and </a:t>
            </a:r>
            <a:r>
              <a:rPr lang="en-US" dirty="0" err="1"/>
              <a:t>macOS</a:t>
            </a:r>
            <a:endParaRPr lang="en-US" sz="1800" dirty="0"/>
          </a:p>
        </p:txBody>
      </p:sp>
      <p:pic>
        <p:nvPicPr>
          <p:cNvPr id="2" name="Picture 1"/>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1577043"/>
            <a:ext cx="914390" cy="914390"/>
          </a:xfrm>
          <a:prstGeom prst="rect">
            <a:avLst/>
          </a:prstGeom>
        </p:spPr>
      </p:pic>
      <p:pic>
        <p:nvPicPr>
          <p:cNvPr id="3" name="Picture 2"/>
          <p:cNvPicPr>
            <a:picLocks noChangeAspect="1"/>
          </p:cNvPicPr>
          <p:nvPr/>
        </p:nvPicPr>
        <p:blipFill>
          <a:blip r:embed="rId4">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2765750"/>
            <a:ext cx="914390" cy="914390"/>
          </a:xfrm>
          <a:prstGeom prst="rect">
            <a:avLst/>
          </a:prstGeom>
        </p:spPr>
      </p:pic>
      <p:sp>
        <p:nvSpPr>
          <p:cNvPr id="7" name="Text Placeholder 5"/>
          <p:cNvSpPr txBox="1">
            <a:spLocks/>
          </p:cNvSpPr>
          <p:nvPr/>
        </p:nvSpPr>
        <p:spPr>
          <a:xfrm>
            <a:off x="1920604" y="2712036"/>
            <a:ext cx="9509656"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Fast</a:t>
            </a:r>
          </a:p>
          <a:p>
            <a:pPr lvl="1"/>
            <a:r>
              <a:rPr lang="en-US" dirty="0"/>
              <a:t>ASP.NET Core on .NET Core is 4x faster than Node.js in </a:t>
            </a:r>
            <a:r>
              <a:rPr lang="en-US" dirty="0" err="1"/>
              <a:t>TechEmpower</a:t>
            </a:r>
            <a:r>
              <a:rPr lang="en-US" dirty="0"/>
              <a:t> benchmark</a:t>
            </a:r>
          </a:p>
        </p:txBody>
      </p:sp>
      <p:pic>
        <p:nvPicPr>
          <p:cNvPr id="4" name="Picture 3"/>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3954457"/>
            <a:ext cx="914390" cy="914390"/>
          </a:xfrm>
          <a:prstGeom prst="rect">
            <a:avLst/>
          </a:prstGeom>
        </p:spPr>
      </p:pic>
      <p:sp>
        <p:nvSpPr>
          <p:cNvPr id="8" name="Text Placeholder 5"/>
          <p:cNvSpPr txBox="1">
            <a:spLocks/>
          </p:cNvSpPr>
          <p:nvPr/>
        </p:nvSpPr>
        <p:spPr>
          <a:xfrm>
            <a:off x="1920604" y="3897038"/>
            <a:ext cx="9875412"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Lightweight</a:t>
            </a:r>
          </a:p>
          <a:p>
            <a:pPr lvl="1"/>
            <a:r>
              <a:rPr lang="en-US" dirty="0"/>
              <a:t>No impact deployment and a modular development model perfect for containers</a:t>
            </a:r>
            <a:endParaRPr lang="en-US" sz="1800" dirty="0"/>
          </a:p>
        </p:txBody>
      </p:sp>
    </p:spTree>
    <p:extLst>
      <p:ext uri="{BB962C8B-B14F-4D97-AF65-F5344CB8AC3E}">
        <p14:creationId xmlns:p14="http://schemas.microsoft.com/office/powerpoint/2010/main" val="3614671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92DFA6-253B-448B-B07B-A89C0B90E88A}"/>
              </a:ext>
            </a:extLst>
          </p:cNvPr>
          <p:cNvPicPr>
            <a:picLocks noChangeAspect="1"/>
          </p:cNvPicPr>
          <p:nvPr/>
        </p:nvPicPr>
        <p:blipFill>
          <a:blip r:embed="rId3"/>
          <a:stretch>
            <a:fillRect/>
          </a:stretch>
        </p:blipFill>
        <p:spPr>
          <a:xfrm>
            <a:off x="0" y="0"/>
            <a:ext cx="9090786" cy="6994525"/>
          </a:xfrm>
          <a:prstGeom prst="rect">
            <a:avLst/>
          </a:prstGeom>
        </p:spPr>
      </p:pic>
      <p:pic>
        <p:nvPicPr>
          <p:cNvPr id="7" name="Picture 6" descr="A close up of a circuit board&#10;&#10;Description generated with high confidence">
            <a:extLst>
              <a:ext uri="{FF2B5EF4-FFF2-40B4-BE49-F238E27FC236}">
                <a16:creationId xmlns:a16="http://schemas.microsoft.com/office/drawing/2014/main" id="{B774D58A-DA7A-409C-9259-36F2EB1B1ABB}"/>
              </a:ext>
            </a:extLst>
          </p:cNvPr>
          <p:cNvPicPr>
            <a:picLocks noChangeAspect="1"/>
          </p:cNvPicPr>
          <p:nvPr/>
        </p:nvPicPr>
        <p:blipFill>
          <a:blip r:embed="rId4"/>
          <a:stretch>
            <a:fillRect/>
          </a:stretch>
        </p:blipFill>
        <p:spPr>
          <a:xfrm>
            <a:off x="6492554" y="2582872"/>
            <a:ext cx="5760657" cy="3833816"/>
          </a:xfrm>
          <a:prstGeom prst="rect">
            <a:avLst/>
          </a:prstGeom>
        </p:spPr>
      </p:pic>
    </p:spTree>
    <p:extLst>
      <p:ext uri="{BB962C8B-B14F-4D97-AF65-F5344CB8AC3E}">
        <p14:creationId xmlns:p14="http://schemas.microsoft.com/office/powerpoint/2010/main" val="3400084601"/>
      </p:ext>
    </p:extLst>
  </p:cSld>
  <p:clrMapOvr>
    <a:masterClrMapping/>
  </p:clrMapOvr>
  <mc:AlternateContent xmlns:mc="http://schemas.openxmlformats.org/markup-compatibility/2006">
    <mc:Choice xmlns:p14="http://schemas.microsoft.com/office/powerpoint/2010/main" Requires="p14">
      <p:transition spd="slow" p14:dur="20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27200" y="0"/>
            <a:ext cx="8972086" cy="6994525"/>
          </a:xfrm>
          <a:prstGeom prst="rect">
            <a:avLst/>
          </a:prstGeom>
        </p:spPr>
      </p:pic>
    </p:spTree>
    <p:extLst>
      <p:ext uri="{BB962C8B-B14F-4D97-AF65-F5344CB8AC3E}">
        <p14:creationId xmlns:p14="http://schemas.microsoft.com/office/powerpoint/2010/main" val="97170621"/>
      </p:ext>
    </p:extLst>
  </p:cSld>
  <p:clrMapOvr>
    <a:masterClrMapping/>
  </p:clrMapOvr>
  <mc:AlternateContent xmlns:mc="http://schemas.openxmlformats.org/markup-compatibility/2006">
    <mc:Choice xmlns:p14="http://schemas.microsoft.com/office/powerpoint/2010/main" Requires="p14">
      <p:transition spd="slow" p14:dur="20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Core</a:t>
            </a:r>
          </a:p>
        </p:txBody>
      </p:sp>
      <p:sp>
        <p:nvSpPr>
          <p:cNvPr id="6" name="Text Placeholder 5"/>
          <p:cNvSpPr>
            <a:spLocks noGrp="1"/>
          </p:cNvSpPr>
          <p:nvPr>
            <p:ph type="body" sz="quarter" idx="10"/>
          </p:nvPr>
        </p:nvSpPr>
        <p:spPr>
          <a:xfrm>
            <a:off x="1920604" y="1523329"/>
            <a:ext cx="7680942" cy="1021818"/>
          </a:xfrm>
        </p:spPr>
        <p:txBody>
          <a:bodyPr/>
          <a:lstStyle/>
          <a:p>
            <a:r>
              <a:rPr lang="en-US" sz="3600" dirty="0"/>
              <a:t>Cross-platform</a:t>
            </a:r>
          </a:p>
          <a:p>
            <a:pPr lvl="1"/>
            <a:r>
              <a:rPr lang="en-US" dirty="0"/>
              <a:t>Windows, Linux and </a:t>
            </a:r>
            <a:r>
              <a:rPr lang="en-US" dirty="0" err="1"/>
              <a:t>macOS</a:t>
            </a:r>
            <a:endParaRPr lang="en-US" sz="1800" dirty="0"/>
          </a:p>
        </p:txBody>
      </p:sp>
      <p:pic>
        <p:nvPicPr>
          <p:cNvPr id="2" name="Picture 1"/>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1577043"/>
            <a:ext cx="914390" cy="914390"/>
          </a:xfrm>
          <a:prstGeom prst="rect">
            <a:avLst/>
          </a:prstGeom>
        </p:spPr>
      </p:pic>
      <p:pic>
        <p:nvPicPr>
          <p:cNvPr id="3" name="Picture 2"/>
          <p:cNvPicPr>
            <a:picLocks noChangeAspect="1"/>
          </p:cNvPicPr>
          <p:nvPr/>
        </p:nvPicPr>
        <p:blipFill>
          <a:blip r:embed="rId4">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2765750"/>
            <a:ext cx="914390" cy="914390"/>
          </a:xfrm>
          <a:prstGeom prst="rect">
            <a:avLst/>
          </a:prstGeom>
        </p:spPr>
      </p:pic>
      <p:sp>
        <p:nvSpPr>
          <p:cNvPr id="7" name="Text Placeholder 5"/>
          <p:cNvSpPr txBox="1">
            <a:spLocks/>
          </p:cNvSpPr>
          <p:nvPr/>
        </p:nvSpPr>
        <p:spPr>
          <a:xfrm>
            <a:off x="1920603" y="2712036"/>
            <a:ext cx="9418217"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Fast</a:t>
            </a:r>
          </a:p>
          <a:p>
            <a:pPr lvl="1"/>
            <a:r>
              <a:rPr lang="en-US" dirty="0"/>
              <a:t>ASP.NET Core on .NET Core is 4x faster than Node.js in </a:t>
            </a:r>
            <a:r>
              <a:rPr lang="en-US" dirty="0" err="1"/>
              <a:t>TechEmpower</a:t>
            </a:r>
            <a:r>
              <a:rPr lang="en-US" dirty="0"/>
              <a:t> benchmark</a:t>
            </a:r>
          </a:p>
        </p:txBody>
      </p:sp>
      <p:pic>
        <p:nvPicPr>
          <p:cNvPr id="4" name="Picture 3"/>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3954457"/>
            <a:ext cx="914390" cy="914390"/>
          </a:xfrm>
          <a:prstGeom prst="rect">
            <a:avLst/>
          </a:prstGeom>
        </p:spPr>
      </p:pic>
      <p:sp>
        <p:nvSpPr>
          <p:cNvPr id="8" name="Text Placeholder 5"/>
          <p:cNvSpPr txBox="1">
            <a:spLocks/>
          </p:cNvSpPr>
          <p:nvPr/>
        </p:nvSpPr>
        <p:spPr>
          <a:xfrm>
            <a:off x="1920604" y="3897038"/>
            <a:ext cx="9875412"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Lightweight</a:t>
            </a:r>
          </a:p>
          <a:p>
            <a:pPr lvl="1"/>
            <a:r>
              <a:rPr lang="en-US" dirty="0"/>
              <a:t>No impact deployment and a modular development model perfect for containers</a:t>
            </a:r>
            <a:endParaRPr lang="en-US" sz="1800" dirty="0"/>
          </a:p>
        </p:txBody>
      </p:sp>
      <p:pic>
        <p:nvPicPr>
          <p:cNvPr id="5" name="Picture 4"/>
          <p:cNvPicPr>
            <a:picLocks noChangeAspect="1"/>
          </p:cNvPicPr>
          <p:nvPr/>
        </p:nvPicPr>
        <p:blipFill>
          <a:blip r:embed="rId6">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5143164"/>
            <a:ext cx="914390" cy="914390"/>
          </a:xfrm>
          <a:prstGeom prst="rect">
            <a:avLst/>
          </a:prstGeom>
        </p:spPr>
      </p:pic>
      <p:sp>
        <p:nvSpPr>
          <p:cNvPr id="10" name="Text Placeholder 5"/>
          <p:cNvSpPr txBox="1">
            <a:spLocks/>
          </p:cNvSpPr>
          <p:nvPr/>
        </p:nvSpPr>
        <p:spPr>
          <a:xfrm>
            <a:off x="1920604" y="5089450"/>
            <a:ext cx="9875412" cy="102181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a:t>Open source</a:t>
            </a:r>
          </a:p>
          <a:p>
            <a:pPr lvl="1"/>
            <a:r>
              <a:rPr lang="en-US" dirty="0"/>
              <a:t>Runtime, libraries, compiler, languages and tools developed in the open in GitHub</a:t>
            </a:r>
            <a:endParaRPr lang="en-US" sz="1800" dirty="0"/>
          </a:p>
        </p:txBody>
      </p:sp>
    </p:spTree>
    <p:extLst>
      <p:ext uri="{BB962C8B-B14F-4D97-AF65-F5344CB8AC3E}">
        <p14:creationId xmlns:p14="http://schemas.microsoft.com/office/powerpoint/2010/main" val="25327556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98426" y="1337329"/>
            <a:ext cx="12207520" cy="5471832"/>
          </a:xfrm>
          <a:prstGeom prst="rect">
            <a:avLst/>
          </a:prstGeom>
        </p:spPr>
      </p:pic>
      <p:sp>
        <p:nvSpPr>
          <p:cNvPr id="7" name="Title 6"/>
          <p:cNvSpPr>
            <a:spLocks noGrp="1"/>
          </p:cNvSpPr>
          <p:nvPr>
            <p:ph type="title"/>
          </p:nvPr>
        </p:nvSpPr>
        <p:spPr/>
        <p:txBody>
          <a:bodyPr/>
          <a:lstStyle/>
          <a:p>
            <a:r>
              <a:rPr lang="en-US" dirty="0"/>
              <a:t>.NET Open Source Contributions as of 2016</a:t>
            </a:r>
          </a:p>
        </p:txBody>
      </p:sp>
    </p:spTree>
    <p:extLst>
      <p:ext uri="{BB962C8B-B14F-4D97-AF65-F5344CB8AC3E}">
        <p14:creationId xmlns:p14="http://schemas.microsoft.com/office/powerpoint/2010/main" val="14111408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19BC2-F9F2-40E7-9F38-1285C3B5B734}"/>
              </a:ext>
            </a:extLst>
          </p:cNvPr>
          <p:cNvSpPr>
            <a:spLocks noGrp="1"/>
          </p:cNvSpPr>
          <p:nvPr>
            <p:ph type="title"/>
          </p:nvPr>
        </p:nvSpPr>
        <p:spPr/>
        <p:txBody>
          <a:bodyPr/>
          <a:lstStyle/>
          <a:p>
            <a:r>
              <a:rPr lang="en-US" dirty="0"/>
              <a:t>Get .NET Core</a:t>
            </a:r>
          </a:p>
        </p:txBody>
      </p:sp>
      <p:sp>
        <p:nvSpPr>
          <p:cNvPr id="3" name="Text Placeholder 2">
            <a:extLst>
              <a:ext uri="{FF2B5EF4-FFF2-40B4-BE49-F238E27FC236}">
                <a16:creationId xmlns:a16="http://schemas.microsoft.com/office/drawing/2014/main" id="{7D8316C8-11AD-44F5-B00B-E020F6B875BC}"/>
              </a:ext>
            </a:extLst>
          </p:cNvPr>
          <p:cNvSpPr>
            <a:spLocks noGrp="1"/>
          </p:cNvSpPr>
          <p:nvPr>
            <p:ph type="body" sz="quarter" idx="10"/>
          </p:nvPr>
        </p:nvSpPr>
        <p:spPr>
          <a:xfrm>
            <a:off x="274638" y="1212851"/>
            <a:ext cx="11887200" cy="2769989"/>
          </a:xfrm>
        </p:spPr>
        <p:txBody>
          <a:bodyPr/>
          <a:lstStyle/>
          <a:p>
            <a:r>
              <a:rPr lang="en-US" dirty="0"/>
              <a:t>Install the .NET Core SDK (</a:t>
            </a:r>
            <a:r>
              <a:rPr lang="en-US" dirty="0">
                <a:hlinkClick r:id="rId3"/>
              </a:rPr>
              <a:t>https://dot.net</a:t>
            </a:r>
            <a:r>
              <a:rPr lang="en-US" dirty="0"/>
              <a:t>) </a:t>
            </a:r>
          </a:p>
          <a:p>
            <a:r>
              <a:rPr lang="en-US" dirty="0"/>
              <a:t>Install Visual Studio (</a:t>
            </a:r>
            <a:r>
              <a:rPr lang="en-US" dirty="0">
                <a:hlinkClick r:id="rId4"/>
              </a:rPr>
              <a:t>https://visualstudio.com</a:t>
            </a:r>
            <a:r>
              <a:rPr lang="en-US" dirty="0"/>
              <a:t>) </a:t>
            </a:r>
          </a:p>
          <a:p>
            <a:endParaRPr lang="en-US" dirty="0"/>
          </a:p>
          <a:p>
            <a:endParaRPr lang="en-US" dirty="0"/>
          </a:p>
        </p:txBody>
      </p:sp>
      <p:pic>
        <p:nvPicPr>
          <p:cNvPr id="10" name="Picture 9">
            <a:extLst>
              <a:ext uri="{FF2B5EF4-FFF2-40B4-BE49-F238E27FC236}">
                <a16:creationId xmlns:a16="http://schemas.microsoft.com/office/drawing/2014/main" id="{D3C04523-ED15-4C63-9373-7C86E9DAAAA1}"/>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24267" r="9586"/>
          <a:stretch/>
        </p:blipFill>
        <p:spPr bwMode="auto">
          <a:xfrm>
            <a:off x="1189092" y="2582872"/>
            <a:ext cx="693140" cy="1174390"/>
          </a:xfrm>
          <a:prstGeom prst="rect">
            <a:avLst/>
          </a:prstGeom>
          <a:solidFill>
            <a:schemeClr val="bg1"/>
          </a:solidFill>
          <a:ln>
            <a:noFill/>
          </a:ln>
          <a:extLst/>
        </p:spPr>
      </p:pic>
      <p:pic>
        <p:nvPicPr>
          <p:cNvPr id="14" name="Picture 13">
            <a:extLst>
              <a:ext uri="{FF2B5EF4-FFF2-40B4-BE49-F238E27FC236}">
                <a16:creationId xmlns:a16="http://schemas.microsoft.com/office/drawing/2014/main" id="{813B895E-6537-4BBF-B063-7EA139DD2090}"/>
              </a:ext>
            </a:extLst>
          </p:cNvPr>
          <p:cNvPicPr>
            <a:picLocks noChangeAspect="1" noChangeArrowheads="1"/>
          </p:cNvPicPr>
          <p:nvPr/>
        </p:nvPicPr>
        <p:blipFill rotWithShape="1">
          <a:blip r:embed="rId6" cstate="print">
            <a:duotone>
              <a:srgbClr val="0078D7">
                <a:shade val="45000"/>
                <a:satMod val="135000"/>
              </a:srgbClr>
              <a:prstClr val="white"/>
            </a:duotone>
            <a:extLst>
              <a:ext uri="{28A0092B-C50C-407E-A947-70E740481C1C}">
                <a14:useLocalDpi xmlns:a14="http://schemas.microsoft.com/office/drawing/2010/main"/>
              </a:ext>
            </a:extLst>
          </a:blip>
          <a:srcRect l="25414" r="11806"/>
          <a:stretch/>
        </p:blipFill>
        <p:spPr bwMode="auto">
          <a:xfrm>
            <a:off x="1209183" y="5080528"/>
            <a:ext cx="652958" cy="117439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59CF551-9417-473C-8F40-EE5CCA4F3D2A}"/>
              </a:ext>
            </a:extLst>
          </p:cNvPr>
          <p:cNvPicPr>
            <a:picLocks noChangeAspect="1"/>
          </p:cNvPicPr>
          <p:nvPr/>
        </p:nvPicPr>
        <p:blipFill>
          <a:blip r:embed="rId7"/>
          <a:stretch>
            <a:fillRect/>
          </a:stretch>
        </p:blipFill>
        <p:spPr>
          <a:xfrm>
            <a:off x="1071224" y="3954457"/>
            <a:ext cx="928876" cy="928876"/>
          </a:xfrm>
          <a:prstGeom prst="rect">
            <a:avLst/>
          </a:prstGeom>
        </p:spPr>
      </p:pic>
      <p:sp>
        <p:nvSpPr>
          <p:cNvPr id="21" name="TextBox 20">
            <a:extLst>
              <a:ext uri="{FF2B5EF4-FFF2-40B4-BE49-F238E27FC236}">
                <a16:creationId xmlns:a16="http://schemas.microsoft.com/office/drawing/2014/main" id="{A3211103-6AB7-4C1D-87B2-7B3C40AE251A}"/>
              </a:ext>
            </a:extLst>
          </p:cNvPr>
          <p:cNvSpPr txBox="1"/>
          <p:nvPr/>
        </p:nvSpPr>
        <p:spPr>
          <a:xfrm>
            <a:off x="2103482" y="2687503"/>
            <a:ext cx="4663389" cy="1092607"/>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Visual Studio</a:t>
            </a:r>
          </a:p>
          <a:p>
            <a:pPr>
              <a:lnSpc>
                <a:spcPct val="90000"/>
              </a:lnSpc>
              <a:spcAft>
                <a:spcPts val="600"/>
              </a:spcAft>
            </a:pPr>
            <a:r>
              <a:rPr lang="en-US" sz="2000" dirty="0">
                <a:gradFill>
                  <a:gsLst>
                    <a:gs pos="2917">
                      <a:schemeClr val="tx1"/>
                    </a:gs>
                    <a:gs pos="30000">
                      <a:schemeClr val="tx1"/>
                    </a:gs>
                  </a:gsLst>
                  <a:lin ang="5400000" scaled="0"/>
                </a:gradFill>
              </a:rPr>
              <a:t>Windows</a:t>
            </a:r>
          </a:p>
        </p:txBody>
      </p:sp>
      <p:sp>
        <p:nvSpPr>
          <p:cNvPr id="22" name="TextBox 21">
            <a:extLst>
              <a:ext uri="{FF2B5EF4-FFF2-40B4-BE49-F238E27FC236}">
                <a16:creationId xmlns:a16="http://schemas.microsoft.com/office/drawing/2014/main" id="{6D236743-B05F-457D-A1EF-7592B6860F99}"/>
              </a:ext>
            </a:extLst>
          </p:cNvPr>
          <p:cNvSpPr txBox="1"/>
          <p:nvPr/>
        </p:nvSpPr>
        <p:spPr>
          <a:xfrm>
            <a:off x="2103482" y="3872591"/>
            <a:ext cx="4663389" cy="1092607"/>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Visual Studio for Mac</a:t>
            </a:r>
          </a:p>
          <a:p>
            <a:pPr>
              <a:lnSpc>
                <a:spcPct val="90000"/>
              </a:lnSpc>
              <a:spcAft>
                <a:spcPts val="600"/>
              </a:spcAft>
            </a:pPr>
            <a:r>
              <a:rPr lang="en-US" sz="2000" dirty="0">
                <a:gradFill>
                  <a:gsLst>
                    <a:gs pos="2917">
                      <a:schemeClr val="tx1"/>
                    </a:gs>
                    <a:gs pos="30000">
                      <a:schemeClr val="tx1"/>
                    </a:gs>
                  </a:gsLst>
                  <a:lin ang="5400000" scaled="0"/>
                </a:gradFill>
              </a:rPr>
              <a:t>macOS</a:t>
            </a:r>
          </a:p>
        </p:txBody>
      </p:sp>
      <p:sp>
        <p:nvSpPr>
          <p:cNvPr id="23" name="TextBox 22">
            <a:extLst>
              <a:ext uri="{FF2B5EF4-FFF2-40B4-BE49-F238E27FC236}">
                <a16:creationId xmlns:a16="http://schemas.microsoft.com/office/drawing/2014/main" id="{BF2A7AE8-ECC1-4D72-8132-552818EC10F3}"/>
              </a:ext>
            </a:extLst>
          </p:cNvPr>
          <p:cNvSpPr txBox="1"/>
          <p:nvPr/>
        </p:nvSpPr>
        <p:spPr>
          <a:xfrm>
            <a:off x="2103482" y="5121419"/>
            <a:ext cx="4663389" cy="1092607"/>
          </a:xfrm>
          <a:prstGeom prst="rect">
            <a:avLst/>
          </a:prstGeom>
          <a:noFill/>
        </p:spPr>
        <p:txBody>
          <a:bodyPr wrap="squar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Visual Studio Code</a:t>
            </a:r>
          </a:p>
          <a:p>
            <a:pPr>
              <a:lnSpc>
                <a:spcPct val="90000"/>
              </a:lnSpc>
              <a:spcAft>
                <a:spcPts val="600"/>
              </a:spcAft>
            </a:pPr>
            <a:r>
              <a:rPr lang="en-US" sz="2000" dirty="0">
                <a:gradFill>
                  <a:gsLst>
                    <a:gs pos="2917">
                      <a:schemeClr val="tx1"/>
                    </a:gs>
                    <a:gs pos="30000">
                      <a:schemeClr val="tx1"/>
                    </a:gs>
                  </a:gsLst>
                  <a:lin ang="5400000" scaled="0"/>
                </a:gradFill>
              </a:rPr>
              <a:t>Windows, macOS, Linux</a:t>
            </a:r>
          </a:p>
        </p:txBody>
      </p:sp>
    </p:spTree>
    <p:extLst>
      <p:ext uri="{BB962C8B-B14F-4D97-AF65-F5344CB8AC3E}">
        <p14:creationId xmlns:p14="http://schemas.microsoft.com/office/powerpoint/2010/main" val="2984212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a:t>
            </a:r>
            <a:br>
              <a:rPr lang="en-US" dirty="0"/>
            </a:br>
            <a:r>
              <a:rPr lang="en-US" dirty="0"/>
              <a:t>.NET Core</a:t>
            </a:r>
          </a:p>
        </p:txBody>
      </p:sp>
    </p:spTree>
    <p:extLst>
      <p:ext uri="{BB962C8B-B14F-4D97-AF65-F5344CB8AC3E}">
        <p14:creationId xmlns:p14="http://schemas.microsoft.com/office/powerpoint/2010/main" val="24453287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.NET Core Command Line Interface (CLI)</a:t>
            </a:r>
          </a:p>
        </p:txBody>
      </p:sp>
      <p:sp>
        <p:nvSpPr>
          <p:cNvPr id="5" name="Text Placeholder 4"/>
          <p:cNvSpPr>
            <a:spLocks noGrp="1"/>
          </p:cNvSpPr>
          <p:nvPr>
            <p:ph type="body" sz="quarter" idx="10"/>
          </p:nvPr>
        </p:nvSpPr>
        <p:spPr>
          <a:xfrm>
            <a:off x="274637" y="1221157"/>
            <a:ext cx="12344329" cy="5669244"/>
          </a:xfrm>
        </p:spPr>
        <p:txBody>
          <a:bodyPr/>
          <a:lstStyle/>
          <a:p>
            <a:endParaRPr lang="en-US" dirty="0"/>
          </a:p>
          <a:p>
            <a:r>
              <a:rPr lang="en-US" dirty="0"/>
              <a:t>&gt; dotnet new console </a:t>
            </a:r>
            <a:r>
              <a:rPr lang="en-US" dirty="0">
                <a:solidFill>
                  <a:srgbClr val="00B050"/>
                </a:solidFill>
              </a:rPr>
              <a:t>// creates new project</a:t>
            </a:r>
          </a:p>
          <a:p>
            <a:r>
              <a:rPr lang="en-US" dirty="0"/>
              <a:t>&gt; dotnet restore </a:t>
            </a:r>
            <a:r>
              <a:rPr lang="en-US" dirty="0">
                <a:solidFill>
                  <a:srgbClr val="00B050"/>
                </a:solidFill>
              </a:rPr>
              <a:t>// restore </a:t>
            </a:r>
            <a:r>
              <a:rPr lang="en-US" dirty="0" err="1">
                <a:solidFill>
                  <a:srgbClr val="00B050"/>
                </a:solidFill>
              </a:rPr>
              <a:t>NuGet</a:t>
            </a:r>
            <a:r>
              <a:rPr lang="en-US" dirty="0">
                <a:solidFill>
                  <a:srgbClr val="00B050"/>
                </a:solidFill>
              </a:rPr>
              <a:t> dependencies</a:t>
            </a:r>
          </a:p>
          <a:p>
            <a:r>
              <a:rPr lang="en-US" dirty="0"/>
              <a:t>&gt; dotnet build </a:t>
            </a:r>
            <a:r>
              <a:rPr lang="en-US" dirty="0">
                <a:solidFill>
                  <a:srgbClr val="00B050"/>
                </a:solidFill>
              </a:rPr>
              <a:t>// builds your source into </a:t>
            </a:r>
            <a:r>
              <a:rPr lang="en-US" dirty="0" err="1">
                <a:solidFill>
                  <a:srgbClr val="00B050"/>
                </a:solidFill>
              </a:rPr>
              <a:t>dlls</a:t>
            </a:r>
            <a:endParaRPr lang="en-US" dirty="0">
              <a:solidFill>
                <a:srgbClr val="00B050"/>
              </a:solidFill>
            </a:endParaRPr>
          </a:p>
          <a:p>
            <a:r>
              <a:rPr lang="en-US" dirty="0"/>
              <a:t>&gt; </a:t>
            </a:r>
            <a:r>
              <a:rPr lang="en-US" dirty="0" err="1"/>
              <a:t>dotnet</a:t>
            </a:r>
            <a:r>
              <a:rPr lang="en-US" dirty="0"/>
              <a:t> path-to/yourapp.dll </a:t>
            </a:r>
            <a:r>
              <a:rPr lang="en-US" dirty="0">
                <a:solidFill>
                  <a:srgbClr val="00B050"/>
                </a:solidFill>
              </a:rPr>
              <a:t>//loads and runs</a:t>
            </a:r>
          </a:p>
          <a:p>
            <a:r>
              <a:rPr lang="en-US" dirty="0"/>
              <a:t>&gt; </a:t>
            </a:r>
            <a:r>
              <a:rPr lang="en-US" dirty="0" err="1"/>
              <a:t>dotnet</a:t>
            </a:r>
            <a:r>
              <a:rPr lang="en-US" dirty="0"/>
              <a:t> run </a:t>
            </a:r>
            <a:r>
              <a:rPr lang="en-US" dirty="0">
                <a:solidFill>
                  <a:srgbClr val="00B050"/>
                </a:solidFill>
              </a:rPr>
              <a:t>// same thing as the last 2 lines</a:t>
            </a:r>
          </a:p>
          <a:p>
            <a:r>
              <a:rPr lang="en-US" dirty="0"/>
              <a:t>&gt; </a:t>
            </a:r>
            <a:r>
              <a:rPr lang="en-US" dirty="0" err="1"/>
              <a:t>dotnet</a:t>
            </a:r>
            <a:r>
              <a:rPr lang="en-US" dirty="0"/>
              <a:t> add </a:t>
            </a:r>
            <a:r>
              <a:rPr lang="en-US" dirty="0">
                <a:solidFill>
                  <a:srgbClr val="00B050"/>
                </a:solidFill>
              </a:rPr>
              <a:t>// add package or project references</a:t>
            </a:r>
            <a:endParaRPr lang="en-US" dirty="0"/>
          </a:p>
          <a:p>
            <a:r>
              <a:rPr lang="en-US" dirty="0"/>
              <a:t>&gt; </a:t>
            </a:r>
            <a:r>
              <a:rPr lang="en-US" dirty="0" err="1"/>
              <a:t>dotnet</a:t>
            </a:r>
            <a:r>
              <a:rPr lang="en-US" dirty="0"/>
              <a:t> test </a:t>
            </a:r>
            <a:r>
              <a:rPr lang="en-US" dirty="0">
                <a:solidFill>
                  <a:srgbClr val="00B050"/>
                </a:solidFill>
              </a:rPr>
              <a:t>// runs your </a:t>
            </a:r>
            <a:r>
              <a:rPr lang="en-US" dirty="0" err="1">
                <a:solidFill>
                  <a:srgbClr val="00B050"/>
                </a:solidFill>
              </a:rPr>
              <a:t>tests;reports</a:t>
            </a:r>
            <a:r>
              <a:rPr lang="en-US" dirty="0">
                <a:solidFill>
                  <a:srgbClr val="00B050"/>
                </a:solidFill>
              </a:rPr>
              <a:t> pass/fail</a:t>
            </a:r>
          </a:p>
          <a:p>
            <a:r>
              <a:rPr lang="en-US" dirty="0"/>
              <a:t>&gt; </a:t>
            </a:r>
            <a:r>
              <a:rPr lang="en-US" dirty="0" err="1"/>
              <a:t>dotnet</a:t>
            </a:r>
            <a:r>
              <a:rPr lang="en-US" dirty="0"/>
              <a:t> publish </a:t>
            </a:r>
            <a:r>
              <a:rPr lang="en-US" dirty="0">
                <a:solidFill>
                  <a:srgbClr val="00B050"/>
                </a:solidFill>
              </a:rPr>
              <a:t>// prepares app for distribution</a:t>
            </a:r>
          </a:p>
          <a:p>
            <a:r>
              <a:rPr lang="en-US" dirty="0"/>
              <a:t>&gt; </a:t>
            </a:r>
            <a:r>
              <a:rPr lang="en-US" dirty="0" err="1"/>
              <a:t>dotnet</a:t>
            </a:r>
            <a:r>
              <a:rPr lang="en-US" dirty="0"/>
              <a:t> pack </a:t>
            </a:r>
            <a:r>
              <a:rPr lang="en-US" dirty="0">
                <a:solidFill>
                  <a:srgbClr val="00B050"/>
                </a:solidFill>
              </a:rPr>
              <a:t>// packages library as </a:t>
            </a:r>
            <a:r>
              <a:rPr lang="en-US" dirty="0" err="1">
                <a:solidFill>
                  <a:srgbClr val="00B050"/>
                </a:solidFill>
              </a:rPr>
              <a:t>NuGet</a:t>
            </a:r>
            <a:r>
              <a:rPr lang="en-US" dirty="0">
                <a:solidFill>
                  <a:srgbClr val="00B050"/>
                </a:solidFill>
              </a:rPr>
              <a:t> package</a:t>
            </a:r>
            <a:endParaRPr lang="mr-IN" dirty="0">
              <a:solidFill>
                <a:srgbClr val="00B050"/>
              </a:solidFill>
            </a:endParaRPr>
          </a:p>
        </p:txBody>
      </p:sp>
    </p:spTree>
    <p:extLst>
      <p:ext uri="{BB962C8B-B14F-4D97-AF65-F5344CB8AC3E}">
        <p14:creationId xmlns:p14="http://schemas.microsoft.com/office/powerpoint/2010/main" val="130114316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65553-F2AB-40AF-A44B-764765292252}"/>
              </a:ext>
            </a:extLst>
          </p:cNvPr>
          <p:cNvSpPr>
            <a:spLocks noGrp="1"/>
          </p:cNvSpPr>
          <p:nvPr>
            <p:ph type="title"/>
          </p:nvPr>
        </p:nvSpPr>
        <p:spPr/>
        <p:txBody>
          <a:bodyPr/>
          <a:lstStyle/>
          <a:p>
            <a:r>
              <a:rPr lang="en-US" dirty="0"/>
              <a:t>ASP.NET Core</a:t>
            </a:r>
          </a:p>
        </p:txBody>
      </p:sp>
      <p:sp>
        <p:nvSpPr>
          <p:cNvPr id="3" name="Text Placeholder 2">
            <a:extLst>
              <a:ext uri="{FF2B5EF4-FFF2-40B4-BE49-F238E27FC236}">
                <a16:creationId xmlns:a16="http://schemas.microsoft.com/office/drawing/2014/main" id="{968A9307-CD02-4CE6-99BC-A40E52353CE9}"/>
              </a:ext>
            </a:extLst>
          </p:cNvPr>
          <p:cNvSpPr>
            <a:spLocks noGrp="1"/>
          </p:cNvSpPr>
          <p:nvPr>
            <p:ph type="body" sz="quarter" idx="10"/>
          </p:nvPr>
        </p:nvSpPr>
        <p:spPr>
          <a:xfrm>
            <a:off x="274638" y="1212850"/>
            <a:ext cx="11887200" cy="4001095"/>
          </a:xfrm>
        </p:spPr>
        <p:txBody>
          <a:bodyPr/>
          <a:lstStyle/>
          <a:p>
            <a:r>
              <a:rPr lang="en-US" dirty="0"/>
              <a:t>ASP.NET redesigned to be leaner and more modular</a:t>
            </a:r>
          </a:p>
          <a:p>
            <a:pPr marL="571500" indent="-571500">
              <a:buFont typeface="Arial" panose="020B0604020202020204" pitchFamily="34" charset="0"/>
              <a:buChar char="•"/>
            </a:pPr>
            <a:r>
              <a:rPr lang="en-US" dirty="0"/>
              <a:t>Lightweight, higher-performance and modular HTTP request pipeline</a:t>
            </a:r>
          </a:p>
          <a:p>
            <a:pPr marL="571500" indent="-571500">
              <a:buFont typeface="Arial" panose="020B0604020202020204" pitchFamily="34" charset="0"/>
              <a:buChar char="•"/>
            </a:pPr>
            <a:r>
              <a:rPr lang="en-US" dirty="0"/>
              <a:t>Cross-platform</a:t>
            </a:r>
          </a:p>
          <a:p>
            <a:pPr marL="571500" indent="-571500">
              <a:buFont typeface="Arial" panose="020B0604020202020204" pitchFamily="34" charset="0"/>
              <a:buChar char="•"/>
            </a:pPr>
            <a:r>
              <a:rPr lang="en-US" dirty="0"/>
              <a:t>Runs on .NET Core or .NET Framework runtimes</a:t>
            </a:r>
          </a:p>
          <a:p>
            <a:pPr marL="571500" indent="-571500">
              <a:buFont typeface="Arial" panose="020B0604020202020204" pitchFamily="34" charset="0"/>
              <a:buChar char="•"/>
            </a:pPr>
            <a:r>
              <a:rPr lang="en-US" dirty="0"/>
              <a:t>Open-source and community-focused</a:t>
            </a:r>
          </a:p>
        </p:txBody>
      </p:sp>
    </p:spTree>
    <p:extLst>
      <p:ext uri="{BB962C8B-B14F-4D97-AF65-F5344CB8AC3E}">
        <p14:creationId xmlns:p14="http://schemas.microsoft.com/office/powerpoint/2010/main" val="34968401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D35B1C-37AD-4573-A81C-26C2591BB03A}"/>
              </a:ext>
            </a:extLst>
          </p:cNvPr>
          <p:cNvSpPr>
            <a:spLocks noGrp="1"/>
          </p:cNvSpPr>
          <p:nvPr>
            <p:ph type="title"/>
          </p:nvPr>
        </p:nvSpPr>
        <p:spPr/>
        <p:txBody>
          <a:bodyPr/>
          <a:lstStyle/>
          <a:p>
            <a:r>
              <a:rPr lang="en-US" dirty="0"/>
              <a:t>ASP.NET Core</a:t>
            </a:r>
          </a:p>
        </p:txBody>
      </p:sp>
      <p:sp>
        <p:nvSpPr>
          <p:cNvPr id="5" name="Text Placeholder 4">
            <a:extLst>
              <a:ext uri="{FF2B5EF4-FFF2-40B4-BE49-F238E27FC236}">
                <a16:creationId xmlns:a16="http://schemas.microsoft.com/office/drawing/2014/main" id="{D9524885-0066-45E4-8DA1-7B1A250592C3}"/>
              </a:ext>
            </a:extLst>
          </p:cNvPr>
          <p:cNvSpPr>
            <a:spLocks noGrp="1"/>
          </p:cNvSpPr>
          <p:nvPr>
            <p:ph type="body" sz="quarter" idx="10"/>
          </p:nvPr>
        </p:nvSpPr>
        <p:spPr>
          <a:xfrm>
            <a:off x="274638" y="1212850"/>
            <a:ext cx="11887200" cy="5139869"/>
          </a:xfrm>
        </p:spPr>
        <p:txBody>
          <a:bodyPr/>
          <a:lstStyle/>
          <a:p>
            <a:r>
              <a:rPr lang="en-US" dirty="0"/>
              <a:t>Fast &amp; lightweight web framework built for .NET Core</a:t>
            </a:r>
          </a:p>
          <a:p>
            <a:r>
              <a:rPr lang="en-US" dirty="0"/>
              <a:t>Build modern web apps</a:t>
            </a:r>
          </a:p>
          <a:p>
            <a:pPr lvl="1"/>
            <a:r>
              <a:rPr lang="en-US" dirty="0"/>
              <a:t>MVC apps, Web APIs, SPAs, mobile apps, microservices, docker, real-time (future)</a:t>
            </a:r>
          </a:p>
          <a:p>
            <a:r>
              <a:rPr lang="en-US" dirty="0"/>
              <a:t>Integrates seamless with Azure cloud services</a:t>
            </a:r>
          </a:p>
          <a:p>
            <a:pPr lvl="1"/>
            <a:r>
              <a:rPr lang="en-US" dirty="0"/>
              <a:t>Azure App Services, SQL Azure, Azure Key Vault, Azure Application Insights, Azure Active Directory, etc.</a:t>
            </a:r>
          </a:p>
          <a:p>
            <a:pPr lvl="1"/>
            <a:r>
              <a:rPr lang="en-US" dirty="0"/>
              <a:t>Or run it on premise, on Google App Engine, on AWS, etc.</a:t>
            </a:r>
          </a:p>
          <a:p>
            <a:r>
              <a:rPr lang="en-US" dirty="0"/>
              <a:t>Powerful security features</a:t>
            </a:r>
          </a:p>
          <a:p>
            <a:pPr lvl="1"/>
            <a:r>
              <a:rPr lang="en-US" dirty="0"/>
              <a:t>HTTPS, identity, data protection, OpenID Connect, JWT, CORS, 2-factor </a:t>
            </a:r>
            <a:r>
              <a:rPr lang="en-US" dirty="0" err="1"/>
              <a:t>auth</a:t>
            </a:r>
            <a:r>
              <a:rPr lang="en-US" dirty="0"/>
              <a:t>, social logins</a:t>
            </a:r>
          </a:p>
          <a:p>
            <a:r>
              <a:rPr lang="en-US" dirty="0"/>
              <a:t>Simple composable infrastructure</a:t>
            </a:r>
          </a:p>
          <a:p>
            <a:pPr lvl="1"/>
            <a:r>
              <a:rPr lang="en-US" dirty="0"/>
              <a:t>Dependency injection, middleware, configuration, logging, localization, routing, session, error handling</a:t>
            </a:r>
          </a:p>
        </p:txBody>
      </p:sp>
    </p:spTree>
    <p:extLst>
      <p:ext uri="{BB962C8B-B14F-4D97-AF65-F5344CB8AC3E}">
        <p14:creationId xmlns:p14="http://schemas.microsoft.com/office/powerpoint/2010/main" val="7115615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BCC229-676F-4422-93A8-C73EF5E98A7C}"/>
              </a:ext>
            </a:extLst>
          </p:cNvPr>
          <p:cNvSpPr>
            <a:spLocks noGrp="1"/>
          </p:cNvSpPr>
          <p:nvPr>
            <p:ph type="title"/>
          </p:nvPr>
        </p:nvSpPr>
        <p:spPr/>
        <p:txBody>
          <a:bodyPr/>
          <a:lstStyle/>
          <a:p>
            <a:r>
              <a:rPr lang="en-US" dirty="0"/>
              <a:t>Introductions</a:t>
            </a:r>
          </a:p>
        </p:txBody>
      </p:sp>
      <p:sp>
        <p:nvSpPr>
          <p:cNvPr id="5" name="Text Placeholder 4">
            <a:extLst>
              <a:ext uri="{FF2B5EF4-FFF2-40B4-BE49-F238E27FC236}">
                <a16:creationId xmlns:a16="http://schemas.microsoft.com/office/drawing/2014/main" id="{E7928510-4909-4FEC-8D22-1298E81260FE}"/>
              </a:ext>
            </a:extLst>
          </p:cNvPr>
          <p:cNvSpPr>
            <a:spLocks noGrp="1"/>
          </p:cNvSpPr>
          <p:nvPr>
            <p:ph type="body" sz="quarter" idx="10"/>
          </p:nvPr>
        </p:nvSpPr>
        <p:spPr>
          <a:xfrm>
            <a:off x="274638" y="1212850"/>
            <a:ext cx="11887200" cy="5084469"/>
          </a:xfrm>
        </p:spPr>
        <p:txBody>
          <a:bodyPr/>
          <a:lstStyle/>
          <a:p>
            <a:r>
              <a:rPr lang="en-US" sz="3600" dirty="0"/>
              <a:t>How many of you have tried ASP.NET Core already?</a:t>
            </a:r>
          </a:p>
          <a:p>
            <a:r>
              <a:rPr lang="en-US" sz="3200" dirty="0"/>
              <a:t>	2.0 or previous versions?</a:t>
            </a:r>
          </a:p>
          <a:p>
            <a:endParaRPr lang="en-US" sz="2800" dirty="0"/>
          </a:p>
          <a:p>
            <a:r>
              <a:rPr lang="en-US" sz="3600" dirty="0"/>
              <a:t>How many of you are familiar with ASP.NET MVC?</a:t>
            </a:r>
          </a:p>
          <a:p>
            <a:endParaRPr lang="en-US" sz="2800" dirty="0"/>
          </a:p>
          <a:p>
            <a:r>
              <a:rPr lang="en-US" sz="3600" dirty="0"/>
              <a:t>How many of you are familiar with Docker?</a:t>
            </a:r>
          </a:p>
          <a:p>
            <a:endParaRPr lang="en-US" sz="2800" dirty="0"/>
          </a:p>
          <a:p>
            <a:r>
              <a:rPr lang="en-US" sz="3600" dirty="0"/>
              <a:t>What languages do you primarily develop in?</a:t>
            </a:r>
          </a:p>
          <a:p>
            <a:r>
              <a:rPr lang="en-US" sz="3600" dirty="0"/>
              <a:t>	</a:t>
            </a:r>
            <a:r>
              <a:rPr lang="en-US" sz="3200" dirty="0"/>
              <a:t>C#, VB, F#, Java, JavaScript, Ruby, Python, something else?</a:t>
            </a:r>
            <a:endParaRPr lang="en-US" sz="3600" dirty="0"/>
          </a:p>
        </p:txBody>
      </p:sp>
    </p:spTree>
    <p:extLst>
      <p:ext uri="{BB962C8B-B14F-4D97-AF65-F5344CB8AC3E}">
        <p14:creationId xmlns:p14="http://schemas.microsoft.com/office/powerpoint/2010/main" val="4138707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C696-9B80-4876-8CCC-5E48C5976713}"/>
              </a:ext>
            </a:extLst>
          </p:cNvPr>
          <p:cNvSpPr>
            <a:spLocks noGrp="1"/>
          </p:cNvSpPr>
          <p:nvPr>
            <p:ph type="title"/>
          </p:nvPr>
        </p:nvSpPr>
        <p:spPr/>
        <p:txBody>
          <a:bodyPr/>
          <a:lstStyle/>
          <a:p>
            <a:r>
              <a:rPr lang="en-US" dirty="0"/>
              <a:t>Workshop Resources</a:t>
            </a:r>
          </a:p>
        </p:txBody>
      </p:sp>
      <p:sp>
        <p:nvSpPr>
          <p:cNvPr id="3" name="Text Placeholder 2">
            <a:extLst>
              <a:ext uri="{FF2B5EF4-FFF2-40B4-BE49-F238E27FC236}">
                <a16:creationId xmlns:a16="http://schemas.microsoft.com/office/drawing/2014/main" id="{E11CD7C5-3DE4-44FA-8077-34A42BAC4408}"/>
              </a:ext>
            </a:extLst>
          </p:cNvPr>
          <p:cNvSpPr>
            <a:spLocks noGrp="1"/>
          </p:cNvSpPr>
          <p:nvPr>
            <p:ph type="body" sz="quarter" idx="10"/>
          </p:nvPr>
        </p:nvSpPr>
        <p:spPr>
          <a:xfrm>
            <a:off x="199825" y="1189750"/>
            <a:ext cx="6284435" cy="3953413"/>
          </a:xfrm>
        </p:spPr>
        <p:txBody>
          <a:bodyPr/>
          <a:lstStyle/>
          <a:p>
            <a:pPr lvl="1">
              <a:spcAft>
                <a:spcPts val="1000"/>
              </a:spcAft>
            </a:pPr>
            <a:r>
              <a:rPr lang="en-US" sz="3600" dirty="0"/>
              <a:t>Lab Resources</a:t>
            </a:r>
          </a:p>
          <a:p>
            <a:pPr marL="342900" lvl="1" indent="-342900">
              <a:spcAft>
                <a:spcPts val="1000"/>
              </a:spcAft>
              <a:buFont typeface="Arial" panose="020B0604020202020204" pitchFamily="34" charset="0"/>
              <a:buChar char="•"/>
            </a:pPr>
            <a:r>
              <a:rPr lang="en-US" sz="2400" dirty="0">
                <a:solidFill>
                  <a:schemeClr val="tx1"/>
                </a:solidFill>
              </a:rPr>
              <a:t>Setup instructions, lab transcripts, agenda, and slides can be found at https://github.com/mjrousos/aspnetcore-workshop/</a:t>
            </a:r>
          </a:p>
          <a:p>
            <a:pPr marL="342900" lvl="1" indent="-342900">
              <a:spcAft>
                <a:spcPts val="1000"/>
              </a:spcAft>
              <a:buFont typeface="Arial" panose="020B0604020202020204" pitchFamily="34" charset="0"/>
              <a:buChar char="•"/>
            </a:pPr>
            <a:r>
              <a:rPr lang="en-US" sz="2400" dirty="0">
                <a:solidFill>
                  <a:schemeClr val="tx1"/>
                </a:solidFill>
              </a:rPr>
              <a:t>ASP.NET Core Documentation can be found at https://docs.asp.net</a:t>
            </a:r>
          </a:p>
          <a:p>
            <a:endParaRPr lang="en-US" dirty="0"/>
          </a:p>
        </p:txBody>
      </p:sp>
      <p:pic>
        <p:nvPicPr>
          <p:cNvPr id="5" name="Picture 4">
            <a:extLst>
              <a:ext uri="{FF2B5EF4-FFF2-40B4-BE49-F238E27FC236}">
                <a16:creationId xmlns:a16="http://schemas.microsoft.com/office/drawing/2014/main" id="{DD4DD93C-9C20-4A9F-9406-9BF2847A1F7D}"/>
              </a:ext>
            </a:extLst>
          </p:cNvPr>
          <p:cNvPicPr>
            <a:picLocks noChangeAspect="1"/>
          </p:cNvPicPr>
          <p:nvPr/>
        </p:nvPicPr>
        <p:blipFill>
          <a:blip r:embed="rId2"/>
          <a:stretch>
            <a:fillRect/>
          </a:stretch>
        </p:blipFill>
        <p:spPr>
          <a:xfrm>
            <a:off x="6362972" y="114019"/>
            <a:ext cx="5923089" cy="6757456"/>
          </a:xfrm>
          <a:prstGeom prst="rect">
            <a:avLst/>
          </a:prstGeom>
        </p:spPr>
      </p:pic>
    </p:spTree>
    <p:extLst>
      <p:ext uri="{BB962C8B-B14F-4D97-AF65-F5344CB8AC3E}">
        <p14:creationId xmlns:p14="http://schemas.microsoft.com/office/powerpoint/2010/main" val="27221475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 name="Rectangle 79"/>
          <p:cNvSpPr/>
          <p:nvPr/>
        </p:nvSpPr>
        <p:spPr bwMode="auto">
          <a:xfrm>
            <a:off x="6766015" y="1394167"/>
            <a:ext cx="2971379" cy="2127914"/>
          </a:xfrm>
          <a:prstGeom prst="rect">
            <a:avLst/>
          </a:prstGeom>
          <a:solidFill>
            <a:srgbClr val="505050"/>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XAMARIN</a:t>
            </a:r>
          </a:p>
        </p:txBody>
      </p:sp>
      <p:sp>
        <p:nvSpPr>
          <p:cNvPr id="90" name="Rectangle 89"/>
          <p:cNvSpPr/>
          <p:nvPr/>
        </p:nvSpPr>
        <p:spPr bwMode="auto">
          <a:xfrm>
            <a:off x="731897" y="1394166"/>
            <a:ext cx="2971379" cy="2127914"/>
          </a:xfrm>
          <a:prstGeom prst="rect">
            <a:avLst/>
          </a:prstGeom>
          <a:solidFill>
            <a:srgbClr val="D83B01"/>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FRAMEWORK</a:t>
            </a: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WINDOWS UWP</a:t>
            </a:r>
          </a:p>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
        <p:nvSpPr>
          <p:cNvPr id="97" name="Rectangle 96"/>
          <p:cNvSpPr/>
          <p:nvPr/>
        </p:nvSpPr>
        <p:spPr bwMode="auto">
          <a:xfrm>
            <a:off x="3748955" y="1394166"/>
            <a:ext cx="2971379" cy="2127914"/>
          </a:xfrm>
          <a:prstGeom prst="rect">
            <a:avLst/>
          </a:prstGeom>
          <a:solidFill>
            <a:srgbClr val="0078D7"/>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CORE</a:t>
            </a: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ASP.NET</a:t>
            </a:r>
          </a:p>
        </p:txBody>
      </p:sp>
      <p:sp>
        <p:nvSpPr>
          <p:cNvPr id="17" name="Title 16"/>
          <p:cNvSpPr>
            <a:spLocks noGrp="1"/>
          </p:cNvSpPr>
          <p:nvPr>
            <p:ph type="title"/>
          </p:nvPr>
        </p:nvSpPr>
        <p:spPr/>
        <p:txBody>
          <a:bodyPr/>
          <a:lstStyle/>
          <a:p>
            <a:r>
              <a:rPr lang="en-US" dirty="0"/>
              <a:t>.NET platform</a:t>
            </a:r>
          </a:p>
        </p:txBody>
      </p:sp>
      <p:sp>
        <p:nvSpPr>
          <p:cNvPr id="69" name="TextBox 68"/>
          <p:cNvSpPr txBox="1"/>
          <p:nvPr/>
        </p:nvSpPr>
        <p:spPr>
          <a:xfrm>
            <a:off x="731832" y="5163645"/>
            <a:ext cx="9005562" cy="1533267"/>
          </a:xfrm>
          <a:prstGeom prst="rect">
            <a:avLst/>
          </a:prstGeom>
          <a:solidFill>
            <a:srgbClr val="D2D2D2"/>
          </a:solidFill>
        </p:spPr>
        <p:txBody>
          <a:bodyPr wrap="square" lIns="182854" tIns="146283" rIns="182854" bIns="146283" rtlCol="0" anchor="ctr">
            <a:noAutofit/>
          </a:bodyPr>
          <a:lstStyle/>
          <a:p>
            <a:pPr marL="0" marR="0" lvl="0" indent="0" algn="ctr" defTabSz="914049" eaLnBrk="1" fontAlgn="auto" latinLnBrk="0" hangingPunct="1">
              <a:lnSpc>
                <a:spcPct val="90000"/>
              </a:lnSpc>
              <a:spcBef>
                <a:spcPts val="0"/>
              </a:spcBef>
              <a:spcAft>
                <a:spcPts val="0"/>
              </a:spcAft>
              <a:buClrTx/>
              <a:buSzTx/>
              <a:buFontTx/>
              <a:buNone/>
              <a:tabLst/>
              <a:defRPr/>
            </a:pPr>
            <a:endParaRPr kumimoji="0" lang="en-US" sz="1599" b="0" i="0" u="none" strike="noStrike" kern="0" cap="none" spc="0" normalizeH="0" baseline="0" noProof="0" dirty="0">
              <a:ln>
                <a:noFill/>
              </a:ln>
              <a:solidFill>
                <a:sysClr val="windowText" lastClr="000000"/>
              </a:solidFill>
              <a:effectLst/>
              <a:uLnTx/>
              <a:uFillTx/>
              <a:latin typeface="Segoe UI Semilight" panose="020B0402040204020203" pitchFamily="34" charset="0"/>
              <a:cs typeface="Segoe UI Semilight" panose="020B0402040204020203" pitchFamily="34" charset="0"/>
            </a:endParaRPr>
          </a:p>
        </p:txBody>
      </p:sp>
      <p:sp>
        <p:nvSpPr>
          <p:cNvPr id="70" name="TextBox 69"/>
          <p:cNvSpPr txBox="1"/>
          <p:nvPr/>
        </p:nvSpPr>
        <p:spPr>
          <a:xfrm>
            <a:off x="822886"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cs typeface="Segoe UI Semilight" panose="020B0402040204020203" pitchFamily="34" charset="0"/>
              </a:rPr>
              <a:t>Compilers</a:t>
            </a:r>
          </a:p>
        </p:txBody>
      </p:sp>
      <p:sp>
        <p:nvSpPr>
          <p:cNvPr id="71" name="TextBox 70"/>
          <p:cNvSpPr txBox="1"/>
          <p:nvPr/>
        </p:nvSpPr>
        <p:spPr>
          <a:xfrm>
            <a:off x="3839978"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Languages</a:t>
            </a:r>
          </a:p>
        </p:txBody>
      </p:sp>
      <p:sp>
        <p:nvSpPr>
          <p:cNvPr id="72" name="TextBox 71"/>
          <p:cNvSpPr txBox="1"/>
          <p:nvPr/>
        </p:nvSpPr>
        <p:spPr>
          <a:xfrm>
            <a:off x="6857070"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Runtime components</a:t>
            </a:r>
          </a:p>
        </p:txBody>
      </p:sp>
      <p:sp>
        <p:nvSpPr>
          <p:cNvPr id="73" name="TextBox 72"/>
          <p:cNvSpPr txBox="1"/>
          <p:nvPr/>
        </p:nvSpPr>
        <p:spPr>
          <a:xfrm>
            <a:off x="731832" y="5139457"/>
            <a:ext cx="9005562" cy="41142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COMMON INFRASTRUCTURE</a:t>
            </a:r>
          </a:p>
        </p:txBody>
      </p:sp>
      <p:sp>
        <p:nvSpPr>
          <p:cNvPr id="82" name="TextBox 81"/>
          <p:cNvSpPr txBox="1"/>
          <p:nvPr/>
        </p:nvSpPr>
        <p:spPr>
          <a:xfrm>
            <a:off x="731833" y="3634321"/>
            <a:ext cx="9005562" cy="1417084"/>
          </a:xfrm>
          <a:prstGeom prst="rect">
            <a:avLst/>
          </a:prstGeom>
          <a:solidFill>
            <a:srgbClr val="FF8C00"/>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32417">
              <a:defRPr/>
            </a:pPr>
            <a:r>
              <a:rPr lang="en-US" b="1" dirty="0">
                <a:solidFill>
                  <a:schemeClr val="bg1"/>
                </a:solidFill>
                <a:latin typeface="Segoe UI"/>
              </a:rPr>
              <a:t>.NET STANDARD LIBRARY</a:t>
            </a:r>
          </a:p>
        </p:txBody>
      </p:sp>
      <p:grpSp>
        <p:nvGrpSpPr>
          <p:cNvPr id="103" name="Group 102"/>
          <p:cNvGrpSpPr/>
          <p:nvPr/>
        </p:nvGrpSpPr>
        <p:grpSpPr>
          <a:xfrm>
            <a:off x="9828451" y="1394167"/>
            <a:ext cx="1965682" cy="5299712"/>
            <a:chOff x="7489548" y="1582077"/>
            <a:chExt cx="1929967" cy="5197742"/>
          </a:xfrm>
          <a:solidFill>
            <a:srgbClr val="FFFFFF">
              <a:lumMod val="85000"/>
            </a:srgbClr>
          </a:solidFill>
        </p:grpSpPr>
        <p:sp>
          <p:nvSpPr>
            <p:cNvPr id="110" name="Rectangle 109"/>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marL="0" marR="0" lvl="0" indent="0" defTabSz="912423" eaLnBrk="1" fontAlgn="auto" latinLnBrk="0" hangingPunct="1">
                <a:lnSpc>
                  <a:spcPct val="100000"/>
                </a:lnSpc>
                <a:spcBef>
                  <a:spcPts val="0"/>
                </a:spcBef>
                <a:spcAft>
                  <a:spcPts val="0"/>
                </a:spcAft>
                <a:buClrTx/>
                <a:buSzTx/>
                <a:buFontTx/>
                <a:buNone/>
                <a:tabLst/>
                <a:defRPr/>
              </a:pPr>
              <a:r>
                <a:rPr kumimoji="0" lang="en-US" sz="2797"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rPr>
                <a:t> </a:t>
              </a:r>
            </a:p>
          </p:txBody>
        </p:sp>
        <p:sp>
          <p:nvSpPr>
            <p:cNvPr id="111" name="TextBox 110"/>
            <p:cNvSpPr txBox="1"/>
            <p:nvPr/>
          </p:nvSpPr>
          <p:spPr>
            <a:xfrm>
              <a:off x="7489548" y="1582077"/>
              <a:ext cx="1929965" cy="627675"/>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32417"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TOOLS</a:t>
              </a:r>
            </a:p>
          </p:txBody>
        </p:sp>
      </p:grpSp>
      <p:grpSp>
        <p:nvGrpSpPr>
          <p:cNvPr id="104" name="Group 103"/>
          <p:cNvGrpSpPr/>
          <p:nvPr/>
        </p:nvGrpSpPr>
        <p:grpSpPr>
          <a:xfrm>
            <a:off x="10037203" y="2048555"/>
            <a:ext cx="1548177" cy="1473527"/>
            <a:chOff x="10404342" y="1797504"/>
            <a:chExt cx="1548397" cy="1473736"/>
          </a:xfrm>
        </p:grpSpPr>
        <p:pic>
          <p:nvPicPr>
            <p:cNvPr id="108" name="Picture 107"/>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24267" r="9586"/>
            <a:stretch/>
          </p:blipFill>
          <p:spPr bwMode="auto">
            <a:xfrm>
              <a:off x="10831921" y="1797504"/>
              <a:ext cx="693238" cy="1174557"/>
            </a:xfrm>
            <a:prstGeom prst="rect">
              <a:avLst/>
            </a:prstGeom>
            <a:solidFill>
              <a:srgbClr val="FFFFFF">
                <a:lumMod val="85000"/>
              </a:srgbClr>
            </a:solidFill>
            <a:ln>
              <a:noFill/>
            </a:ln>
            <a:extLst/>
          </p:spPr>
        </p:pic>
        <p:sp>
          <p:nvSpPr>
            <p:cNvPr id="109" name="TextBox 108"/>
            <p:cNvSpPr txBox="1"/>
            <p:nvPr/>
          </p:nvSpPr>
          <p:spPr>
            <a:xfrm>
              <a:off x="10404342" y="2763859"/>
              <a:ext cx="1548397" cy="507381"/>
            </a:xfrm>
            <a:prstGeom prst="rect">
              <a:avLst/>
            </a:prstGeom>
            <a:solidFill>
              <a:srgbClr val="FFFFFF">
                <a:lumMod val="85000"/>
              </a:srgb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a:t>
              </a:r>
            </a:p>
          </p:txBody>
        </p:sp>
      </p:grpSp>
      <p:grpSp>
        <p:nvGrpSpPr>
          <p:cNvPr id="105" name="Group 104"/>
          <p:cNvGrpSpPr/>
          <p:nvPr/>
        </p:nvGrpSpPr>
        <p:grpSpPr>
          <a:xfrm>
            <a:off x="9830335" y="4889625"/>
            <a:ext cx="1965681" cy="1350807"/>
            <a:chOff x="10195561" y="3458117"/>
            <a:chExt cx="1965960" cy="1350999"/>
          </a:xfrm>
        </p:grpSpPr>
        <p:sp>
          <p:nvSpPr>
            <p:cNvPr id="106" name="TextBox 105"/>
            <p:cNvSpPr txBox="1"/>
            <p:nvPr/>
          </p:nvSpPr>
          <p:spPr>
            <a:xfrm>
              <a:off x="10195561" y="4301735"/>
              <a:ext cx="1965960" cy="507381"/>
            </a:xfrm>
            <a:prstGeom prst="rect">
              <a:avLst/>
            </a:prstGeom>
            <a:solidFill>
              <a:srgbClr val="FFFFFF">
                <a:lumMod val="85000"/>
              </a:srgb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 Code</a:t>
              </a:r>
            </a:p>
          </p:txBody>
        </p:sp>
        <p:pic>
          <p:nvPicPr>
            <p:cNvPr id="107" name="Picture 106"/>
            <p:cNvPicPr>
              <a:picLocks noChangeAspect="1" noChangeArrowheads="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a:ext>
              </a:extLst>
            </a:blip>
            <a:srcRect l="25414" r="11806"/>
            <a:stretch/>
          </p:blipFill>
          <p:spPr bwMode="auto">
            <a:xfrm>
              <a:off x="10852015" y="3458117"/>
              <a:ext cx="653051" cy="1174558"/>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02" name="TextBox 101"/>
          <p:cNvSpPr txBox="1"/>
          <p:nvPr/>
        </p:nvSpPr>
        <p:spPr>
          <a:xfrm>
            <a:off x="9825772" y="4543626"/>
            <a:ext cx="1965681" cy="507309"/>
          </a:xfrm>
          <a:prstGeom prst="rect">
            <a:avLst/>
          </a:prstGeom>
          <a:solidFill>
            <a:srgbClr val="FFFFFF">
              <a:lumMod val="85000"/>
            </a:srgb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 for Mac</a:t>
            </a:r>
          </a:p>
        </p:txBody>
      </p:sp>
      <p:sp>
        <p:nvSpPr>
          <p:cNvPr id="117" name="TextBox 2"/>
          <p:cNvSpPr txBox="1"/>
          <p:nvPr/>
        </p:nvSpPr>
        <p:spPr>
          <a:xfrm>
            <a:off x="731835" y="1394166"/>
            <a:ext cx="2971442"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DESKTOP</a:t>
            </a:r>
          </a:p>
        </p:txBody>
      </p:sp>
      <p:sp>
        <p:nvSpPr>
          <p:cNvPr id="118" name="TextBox 2"/>
          <p:cNvSpPr txBox="1"/>
          <p:nvPr/>
        </p:nvSpPr>
        <p:spPr>
          <a:xfrm>
            <a:off x="3748957" y="1396893"/>
            <a:ext cx="2971379"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CLOUD</a:t>
            </a:r>
          </a:p>
        </p:txBody>
      </p:sp>
      <p:sp>
        <p:nvSpPr>
          <p:cNvPr id="119" name="TextBox 2"/>
          <p:cNvSpPr txBox="1"/>
          <p:nvPr/>
        </p:nvSpPr>
        <p:spPr>
          <a:xfrm>
            <a:off x="6766015" y="1394166"/>
            <a:ext cx="2971381"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MOBILE</a:t>
            </a:r>
          </a:p>
        </p:txBody>
      </p:sp>
      <p:pic>
        <p:nvPicPr>
          <p:cNvPr id="3" name="Picture 2"/>
          <p:cNvPicPr>
            <a:picLocks noChangeAspect="1"/>
          </p:cNvPicPr>
          <p:nvPr/>
        </p:nvPicPr>
        <p:blipFill>
          <a:blip r:embed="rId4"/>
          <a:stretch>
            <a:fillRect/>
          </a:stretch>
        </p:blipFill>
        <p:spPr>
          <a:xfrm>
            <a:off x="10344174" y="3588701"/>
            <a:ext cx="928876" cy="928876"/>
          </a:xfrm>
          <a:prstGeom prst="rect">
            <a:avLst/>
          </a:prstGeom>
        </p:spPr>
      </p:pic>
    </p:spTree>
    <p:extLst>
      <p:ext uri="{BB962C8B-B14F-4D97-AF65-F5344CB8AC3E}">
        <p14:creationId xmlns:p14="http://schemas.microsoft.com/office/powerpoint/2010/main" val="27857941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.NET Core -- Cross-platform </a:t>
            </a:r>
            <a:r>
              <a:rPr lang="en-US" dirty="0"/>
              <a:t>services</a:t>
            </a:r>
          </a:p>
        </p:txBody>
      </p:sp>
      <p:sp>
        <p:nvSpPr>
          <p:cNvPr id="69" name="TextBox 68"/>
          <p:cNvSpPr txBox="1"/>
          <p:nvPr/>
        </p:nvSpPr>
        <p:spPr>
          <a:xfrm>
            <a:off x="731832" y="5163645"/>
            <a:ext cx="9005562" cy="1533267"/>
          </a:xfrm>
          <a:prstGeom prst="rect">
            <a:avLst/>
          </a:prstGeom>
          <a:solidFill>
            <a:srgbClr val="D2D2D2"/>
          </a:solidFill>
        </p:spPr>
        <p:txBody>
          <a:bodyPr wrap="square" lIns="182854" tIns="146283" rIns="182854" bIns="146283" rtlCol="0" anchor="ctr">
            <a:no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endParaRPr kumimoji="0" lang="en-US" sz="1599"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70" name="TextBox 69"/>
          <p:cNvSpPr txBox="1"/>
          <p:nvPr/>
        </p:nvSpPr>
        <p:spPr>
          <a:xfrm>
            <a:off x="822886"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32417" rtl="0"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71" name="TextBox 70"/>
          <p:cNvSpPr txBox="1"/>
          <p:nvPr/>
        </p:nvSpPr>
        <p:spPr>
          <a:xfrm>
            <a:off x="3839978"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rtl="0"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72" name="TextBox 71"/>
          <p:cNvSpPr txBox="1"/>
          <p:nvPr/>
        </p:nvSpPr>
        <p:spPr>
          <a:xfrm>
            <a:off x="6857070" y="5874427"/>
            <a:ext cx="2788525" cy="54856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rtl="0"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73" name="TextBox 72"/>
          <p:cNvSpPr txBox="1"/>
          <p:nvPr/>
        </p:nvSpPr>
        <p:spPr>
          <a:xfrm>
            <a:off x="731832" y="5139457"/>
            <a:ext cx="9005562" cy="411422"/>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32417" rtl="0" eaLnBrk="1" fontAlgn="auto" latinLnBrk="0" hangingPunct="1">
              <a:lnSpc>
                <a:spcPct val="90000"/>
              </a:lnSpc>
              <a:spcBef>
                <a:spcPts val="0"/>
              </a:spcBef>
              <a:spcAft>
                <a:spcPts val="0"/>
              </a:spcAft>
              <a:buClrTx/>
              <a:buSzTx/>
              <a:buFontTx/>
              <a:buNone/>
              <a:tabLst/>
              <a:defRPr/>
            </a:pPr>
            <a:r>
              <a:rPr kumimoji="0" lang="en-US" sz="1599"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sp>
        <p:nvSpPr>
          <p:cNvPr id="82" name="TextBox 81"/>
          <p:cNvSpPr txBox="1"/>
          <p:nvPr/>
        </p:nvSpPr>
        <p:spPr>
          <a:xfrm>
            <a:off x="731833" y="3634321"/>
            <a:ext cx="9005562" cy="1417084"/>
          </a:xfrm>
          <a:prstGeom prst="rect">
            <a:avLst/>
          </a:prstGeom>
          <a:solidFill>
            <a:srgbClr val="FF8C00"/>
          </a:solidFill>
        </p:spPr>
        <p:txBody>
          <a:bodyPr wrap="square" lIns="182854" tIns="146283" rIns="182854" bIns="146283"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32417" rtl="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a:ea typeface="+mn-ea"/>
                <a:cs typeface="Segoe UI Semibold" panose="020B0702040204020203" pitchFamily="34" charset="0"/>
              </a:rPr>
              <a:t>.NET STANDARD LIBRARY</a:t>
            </a:r>
          </a:p>
        </p:txBody>
      </p:sp>
      <p:grpSp>
        <p:nvGrpSpPr>
          <p:cNvPr id="103" name="Group 102"/>
          <p:cNvGrpSpPr/>
          <p:nvPr/>
        </p:nvGrpSpPr>
        <p:grpSpPr>
          <a:xfrm>
            <a:off x="9828451" y="1394167"/>
            <a:ext cx="1965682" cy="5299712"/>
            <a:chOff x="7489548" y="1582077"/>
            <a:chExt cx="1929967" cy="5197742"/>
          </a:xfrm>
          <a:solidFill>
            <a:srgbClr val="FFFFFF">
              <a:lumMod val="85000"/>
            </a:srgbClr>
          </a:solidFill>
        </p:grpSpPr>
        <p:sp>
          <p:nvSpPr>
            <p:cNvPr id="110" name="Rectangle 109"/>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182854" tIns="146283" rIns="182854" bIns="146283" numCol="1" rtlCol="0" anchor="t" anchorCtr="0" compatLnSpc="1">
              <a:prstTxWarp prst="textNoShape">
                <a:avLst/>
              </a:prstTxWarp>
            </a:bodyPr>
            <a:lstStyle/>
            <a:p>
              <a:pPr marL="0" marR="0" lvl="0" indent="0" algn="l" defTabSz="912423" rtl="0" eaLnBrk="1" fontAlgn="auto" latinLnBrk="0" hangingPunct="1">
                <a:lnSpc>
                  <a:spcPct val="100000"/>
                </a:lnSpc>
                <a:spcBef>
                  <a:spcPts val="0"/>
                </a:spcBef>
                <a:spcAft>
                  <a:spcPts val="0"/>
                </a:spcAft>
                <a:buClrTx/>
                <a:buSzTx/>
                <a:buFontTx/>
                <a:buNone/>
                <a:tabLst/>
                <a:defRPr/>
              </a:pPr>
              <a:r>
                <a:rPr kumimoji="0" lang="en-US" sz="2797"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111" name="TextBox 110"/>
            <p:cNvSpPr txBox="1"/>
            <p:nvPr/>
          </p:nvSpPr>
          <p:spPr>
            <a:xfrm>
              <a:off x="7489548" y="1582077"/>
              <a:ext cx="1929965" cy="627675"/>
            </a:xfrm>
            <a:prstGeom prst="rect">
              <a:avLst/>
            </a:prstGeom>
            <a:solidFill>
              <a:srgbClr val="000000">
                <a:alpha val="10196"/>
              </a:srgbClr>
            </a:solidFill>
          </p:spPr>
          <p:txBody>
            <a:bodyPr wrap="square" lIns="182854" tIns="146283" rIns="182854" bIns="146283"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32417" rtl="0" eaLnBrk="1" fontAlgn="auto"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grpSp>
        <p:nvGrpSpPr>
          <p:cNvPr id="104" name="Group 103"/>
          <p:cNvGrpSpPr/>
          <p:nvPr/>
        </p:nvGrpSpPr>
        <p:grpSpPr>
          <a:xfrm>
            <a:off x="10037203" y="2171273"/>
            <a:ext cx="1548177" cy="1350808"/>
            <a:chOff x="10404342" y="1920240"/>
            <a:chExt cx="1548397" cy="1351000"/>
          </a:xfrm>
        </p:grpSpPr>
        <p:pic>
          <p:nvPicPr>
            <p:cNvPr id="108" name="Picture 107"/>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24267" r="9586"/>
            <a:stretch/>
          </p:blipFill>
          <p:spPr bwMode="auto">
            <a:xfrm>
              <a:off x="10831921" y="1920240"/>
              <a:ext cx="693238" cy="1174557"/>
            </a:xfrm>
            <a:prstGeom prst="rect">
              <a:avLst/>
            </a:prstGeom>
            <a:solidFill>
              <a:srgbClr val="FFFFFF">
                <a:lumMod val="85000"/>
              </a:srgbClr>
            </a:solidFill>
            <a:ln>
              <a:noFill/>
            </a:ln>
            <a:extLst/>
          </p:spPr>
        </p:pic>
        <p:sp>
          <p:nvSpPr>
            <p:cNvPr id="109" name="TextBox 108"/>
            <p:cNvSpPr txBox="1"/>
            <p:nvPr/>
          </p:nvSpPr>
          <p:spPr>
            <a:xfrm>
              <a:off x="10404342" y="2763859"/>
              <a:ext cx="1548397" cy="507381"/>
            </a:xfrm>
            <a:prstGeom prst="rect">
              <a:avLst/>
            </a:prstGeom>
            <a:solidFill>
              <a:srgbClr val="FFFFFF">
                <a:lumMod val="85000"/>
              </a:srgbClr>
            </a:solidFill>
          </p:spPr>
          <p:txBody>
            <a:bodyPr wrap="square" lIns="93260" tIns="146283" rIns="93260" bIns="146283" rtlCol="0">
              <a:spAutoFit/>
            </a:bodyPr>
            <a:lstStyle/>
            <a:p>
              <a:pPr marL="0" marR="0" lvl="0" indent="0" algn="ctr" defTabSz="914049" rtl="0"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Visual Studio</a:t>
              </a:r>
            </a:p>
          </p:txBody>
        </p:sp>
      </p:grpSp>
      <p:sp>
        <p:nvSpPr>
          <p:cNvPr id="35" name="Rectangle 34"/>
          <p:cNvSpPr/>
          <p:nvPr/>
        </p:nvSpPr>
        <p:spPr bwMode="auto">
          <a:xfrm>
            <a:off x="6766015" y="1394167"/>
            <a:ext cx="2971379" cy="2127914"/>
          </a:xfrm>
          <a:prstGeom prst="rect">
            <a:avLst/>
          </a:prstGeom>
          <a:solidFill>
            <a:srgbClr val="505050"/>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XAMARIN</a:t>
            </a:r>
          </a:p>
        </p:txBody>
      </p:sp>
      <p:sp>
        <p:nvSpPr>
          <p:cNvPr id="36" name="Rectangle 35"/>
          <p:cNvSpPr/>
          <p:nvPr/>
        </p:nvSpPr>
        <p:spPr bwMode="auto">
          <a:xfrm>
            <a:off x="731897" y="1394166"/>
            <a:ext cx="2971379" cy="2127914"/>
          </a:xfrm>
          <a:prstGeom prst="rect">
            <a:avLst/>
          </a:prstGeom>
          <a:solidFill>
            <a:srgbClr val="D83B01"/>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FRAMEWORK</a:t>
            </a: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WINDOWS UWP</a:t>
            </a:r>
          </a:p>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
        <p:nvSpPr>
          <p:cNvPr id="37" name="Rectangle 36"/>
          <p:cNvSpPr/>
          <p:nvPr/>
        </p:nvSpPr>
        <p:spPr bwMode="auto">
          <a:xfrm>
            <a:off x="3748955" y="1394166"/>
            <a:ext cx="2971379" cy="2127914"/>
          </a:xfrm>
          <a:prstGeom prst="rect">
            <a:avLst/>
          </a:prstGeom>
          <a:solidFill>
            <a:srgbClr val="0078D7"/>
          </a:solidFill>
          <a:ln w="25400" cap="flat" cmpd="sng" algn="ctr">
            <a:noFill/>
            <a:prstDash val="solid"/>
            <a:headEnd type="none" w="med" len="med"/>
            <a:tailEnd type="none" w="med" len="med"/>
          </a:ln>
          <a:effectLst/>
        </p:spPr>
        <p:txBody>
          <a:bodyPr vert="horz" wrap="square" lIns="182854" tIns="146283" rIns="182854" bIns="146283" numCol="1" rtlCol="0" anchor="ctr" anchorCtr="0" compatLnSpc="1">
            <a:prstTxWarp prst="textNoShape">
              <a:avLst/>
            </a:prstTxWarp>
          </a:bodyPr>
          <a:lstStyle/>
          <a:p>
            <a:pPr algn="ctr" defTabSz="912423">
              <a:lnSpc>
                <a:spcPct val="90000"/>
              </a:lnSpc>
            </a:pPr>
            <a:endPar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CORE</a:t>
            </a:r>
          </a:p>
          <a:p>
            <a:pPr algn="ctr" defTabSz="912423">
              <a:lnSpc>
                <a:spcPct val="90000"/>
              </a:lnSpc>
            </a:pPr>
            <a:r>
              <a:rPr lang="en-US" sz="2000"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ASP.NET</a:t>
            </a:r>
          </a:p>
        </p:txBody>
      </p:sp>
      <p:sp>
        <p:nvSpPr>
          <p:cNvPr id="38" name="TextBox 2"/>
          <p:cNvSpPr txBox="1"/>
          <p:nvPr/>
        </p:nvSpPr>
        <p:spPr>
          <a:xfrm>
            <a:off x="731835" y="1394166"/>
            <a:ext cx="2971442"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DESKTOP</a:t>
            </a:r>
          </a:p>
        </p:txBody>
      </p:sp>
      <p:sp>
        <p:nvSpPr>
          <p:cNvPr id="39" name="TextBox 2"/>
          <p:cNvSpPr txBox="1"/>
          <p:nvPr/>
        </p:nvSpPr>
        <p:spPr>
          <a:xfrm>
            <a:off x="3748957" y="1396893"/>
            <a:ext cx="2971379"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CLOUD</a:t>
            </a:r>
          </a:p>
        </p:txBody>
      </p:sp>
      <p:sp>
        <p:nvSpPr>
          <p:cNvPr id="40" name="TextBox 2"/>
          <p:cNvSpPr txBox="1"/>
          <p:nvPr/>
        </p:nvSpPr>
        <p:spPr>
          <a:xfrm>
            <a:off x="6766015" y="1394166"/>
            <a:ext cx="2971381" cy="733073"/>
          </a:xfrm>
          <a:prstGeom prst="rect">
            <a:avLst/>
          </a:prstGeom>
          <a:solidFill>
            <a:srgbClr val="000000">
              <a:alpha val="40000"/>
            </a:srgbClr>
          </a:solidFill>
        </p:spPr>
        <p:txBody>
          <a:bodyPr wrap="square" lIns="182854" tIns="146283" rIns="182854" bIns="146283" rtlCol="0" anchor="ctr">
            <a:noAutofit/>
          </a:bodyPr>
          <a:lstStyle/>
          <a:p>
            <a:pPr algn="ctr" defTabSz="914049">
              <a:defRPr/>
            </a:pPr>
            <a:r>
              <a:rPr lang="en-US" sz="2000" b="1" kern="0" dirty="0">
                <a:gradFill>
                  <a:gsLst>
                    <a:gs pos="1250">
                      <a:srgbClr val="FFFFFF"/>
                    </a:gs>
                    <a:gs pos="100000">
                      <a:srgbClr val="FFFFFF"/>
                    </a:gs>
                  </a:gsLst>
                  <a:lin ang="5400000" scaled="0"/>
                </a:gradFill>
                <a:latin typeface="Segoe UI"/>
                <a:cs typeface="Segoe UI Semibold" panose="020B0702040204020203" pitchFamily="34" charset="0"/>
              </a:rPr>
              <a:t>MOBILE</a:t>
            </a:r>
          </a:p>
        </p:txBody>
      </p:sp>
      <p:sp>
        <p:nvSpPr>
          <p:cNvPr id="28" name="Rectangle 27"/>
          <p:cNvSpPr/>
          <p:nvPr/>
        </p:nvSpPr>
        <p:spPr bwMode="auto">
          <a:xfrm>
            <a:off x="353544" y="1190485"/>
            <a:ext cx="3395410" cy="2331595"/>
          </a:xfrm>
          <a:prstGeom prst="rect">
            <a:avLst/>
          </a:prstGeom>
          <a:solidFill>
            <a:srgbClr val="F8F8F8">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grpSp>
        <p:nvGrpSpPr>
          <p:cNvPr id="41" name="Group 40"/>
          <p:cNvGrpSpPr/>
          <p:nvPr/>
        </p:nvGrpSpPr>
        <p:grpSpPr>
          <a:xfrm>
            <a:off x="9830335" y="4889625"/>
            <a:ext cx="1965681" cy="1350807"/>
            <a:chOff x="10195561" y="3458117"/>
            <a:chExt cx="1965960" cy="1350999"/>
          </a:xfrm>
        </p:grpSpPr>
        <p:sp>
          <p:nvSpPr>
            <p:cNvPr id="42" name="TextBox 41"/>
            <p:cNvSpPr txBox="1"/>
            <p:nvPr/>
          </p:nvSpPr>
          <p:spPr>
            <a:xfrm>
              <a:off x="10195561" y="4301735"/>
              <a:ext cx="1965960" cy="507381"/>
            </a:xfrm>
            <a:prstGeom prst="rect">
              <a:avLst/>
            </a:prstGeom>
            <a:solidFill>
              <a:srgbClr val="FFFFFF">
                <a:lumMod val="85000"/>
              </a:srgb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 Code</a:t>
              </a:r>
            </a:p>
          </p:txBody>
        </p:sp>
        <p:pic>
          <p:nvPicPr>
            <p:cNvPr id="43" name="Picture 42"/>
            <p:cNvPicPr>
              <a:picLocks noChangeAspect="1" noChangeArrowheads="1"/>
            </p:cNvPicPr>
            <p:nvPr/>
          </p:nvPicPr>
          <p:blipFill rotWithShape="1">
            <a:blip r:embed="rId3" cstate="print">
              <a:duotone>
                <a:srgbClr val="0078D7">
                  <a:shade val="45000"/>
                  <a:satMod val="135000"/>
                </a:srgbClr>
                <a:prstClr val="white"/>
              </a:duotone>
              <a:extLst>
                <a:ext uri="{28A0092B-C50C-407E-A947-70E740481C1C}">
                  <a14:useLocalDpi xmlns:a14="http://schemas.microsoft.com/office/drawing/2010/main"/>
                </a:ext>
              </a:extLst>
            </a:blip>
            <a:srcRect l="25414" r="11806"/>
            <a:stretch/>
          </p:blipFill>
          <p:spPr bwMode="auto">
            <a:xfrm>
              <a:off x="10852015" y="3458117"/>
              <a:ext cx="653051" cy="1174558"/>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44" name="TextBox 43"/>
          <p:cNvSpPr txBox="1"/>
          <p:nvPr/>
        </p:nvSpPr>
        <p:spPr>
          <a:xfrm>
            <a:off x="9825772" y="4543626"/>
            <a:ext cx="1965681" cy="507309"/>
          </a:xfrm>
          <a:prstGeom prst="rect">
            <a:avLst/>
          </a:prstGeom>
          <a:solidFill>
            <a:srgbClr val="FFFFFF">
              <a:lumMod val="85000"/>
            </a:srgbClr>
          </a:solidFill>
        </p:spPr>
        <p:txBody>
          <a:bodyPr wrap="square" lIns="93260" tIns="146283" rIns="93260" bIns="146283" rtlCol="0">
            <a:spAutoFit/>
          </a:bodyPr>
          <a:lstStyle/>
          <a:p>
            <a:pPr marL="0" marR="0" lvl="0" indent="0" algn="ctr" defTabSz="914049" eaLnBrk="1" fontAlgn="auto" latinLnBrk="0" hangingPunct="1">
              <a:lnSpc>
                <a:spcPct val="90000"/>
              </a:lnSpc>
              <a:spcBef>
                <a:spcPts val="0"/>
              </a:spcBef>
              <a:spcAft>
                <a:spcPts val="0"/>
              </a:spcAft>
              <a:buClrTx/>
              <a:buSzTx/>
              <a:buFontTx/>
              <a:buNone/>
              <a:tabLst/>
              <a:defRPr/>
            </a:pPr>
            <a:r>
              <a:rPr kumimoji="0" lang="en-US" sz="1530" b="0" i="0" u="none" strike="noStrike" kern="0" cap="none" spc="0" normalizeH="0" baseline="0" noProof="0" dirty="0">
                <a:ln>
                  <a:noFill/>
                </a:ln>
                <a:gradFill>
                  <a:gsLst>
                    <a:gs pos="2804">
                      <a:srgbClr val="505050"/>
                    </a:gs>
                    <a:gs pos="26000">
                      <a:srgbClr val="505050"/>
                    </a:gs>
                  </a:gsLst>
                  <a:lin ang="5400000" scaled="1"/>
                </a:gradFill>
                <a:effectLst/>
                <a:uLnTx/>
                <a:uFillTx/>
                <a:cs typeface="Segoe UI Semilight" panose="020B0402040204020203" pitchFamily="34" charset="0"/>
              </a:rPr>
              <a:t>Visual Studio for Mac</a:t>
            </a:r>
          </a:p>
        </p:txBody>
      </p:sp>
      <p:pic>
        <p:nvPicPr>
          <p:cNvPr id="45" name="Picture 44"/>
          <p:cNvPicPr>
            <a:picLocks noChangeAspect="1"/>
          </p:cNvPicPr>
          <p:nvPr/>
        </p:nvPicPr>
        <p:blipFill>
          <a:blip r:embed="rId4"/>
          <a:stretch>
            <a:fillRect/>
          </a:stretch>
        </p:blipFill>
        <p:spPr>
          <a:xfrm>
            <a:off x="10344174" y="3588701"/>
            <a:ext cx="928876" cy="928876"/>
          </a:xfrm>
          <a:prstGeom prst="rect">
            <a:avLst/>
          </a:prstGeom>
        </p:spPr>
      </p:pic>
      <p:sp>
        <p:nvSpPr>
          <p:cNvPr id="2" name="Rectangle 1"/>
          <p:cNvSpPr/>
          <p:nvPr/>
        </p:nvSpPr>
        <p:spPr bwMode="auto">
          <a:xfrm>
            <a:off x="6766012" y="1302726"/>
            <a:ext cx="5304321" cy="2331595"/>
          </a:xfrm>
          <a:prstGeom prst="rect">
            <a:avLst/>
          </a:prstGeom>
          <a:solidFill>
            <a:srgbClr val="F8F8F8">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7" name="Rectangle 26"/>
          <p:cNvSpPr/>
          <p:nvPr/>
        </p:nvSpPr>
        <p:spPr bwMode="auto">
          <a:xfrm>
            <a:off x="304904" y="3622661"/>
            <a:ext cx="11765429" cy="3208335"/>
          </a:xfrm>
          <a:prstGeom prst="rect">
            <a:avLst/>
          </a:prstGeom>
          <a:solidFill>
            <a:srgbClr val="F8F8F8">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8811751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Core</a:t>
            </a:r>
          </a:p>
        </p:txBody>
      </p:sp>
      <p:sp>
        <p:nvSpPr>
          <p:cNvPr id="6" name="Text Placeholder 5"/>
          <p:cNvSpPr>
            <a:spLocks noGrp="1"/>
          </p:cNvSpPr>
          <p:nvPr>
            <p:ph type="body" sz="quarter" idx="10"/>
          </p:nvPr>
        </p:nvSpPr>
        <p:spPr>
          <a:xfrm>
            <a:off x="1920604" y="1523329"/>
            <a:ext cx="7680942" cy="1021818"/>
          </a:xfrm>
        </p:spPr>
        <p:txBody>
          <a:bodyPr/>
          <a:lstStyle/>
          <a:p>
            <a:r>
              <a:rPr lang="en-US" sz="3600" dirty="0"/>
              <a:t>Cross-platform</a:t>
            </a:r>
          </a:p>
          <a:p>
            <a:pPr lvl="1"/>
            <a:r>
              <a:rPr lang="en-US" dirty="0"/>
              <a:t>Windows, Linux and </a:t>
            </a:r>
            <a:r>
              <a:rPr lang="en-US" dirty="0" err="1"/>
              <a:t>macOS</a:t>
            </a:r>
            <a:endParaRPr lang="en-US" sz="1800" dirty="0"/>
          </a:p>
        </p:txBody>
      </p:sp>
      <p:pic>
        <p:nvPicPr>
          <p:cNvPr id="2" name="Picture 1"/>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3336" y="1577043"/>
            <a:ext cx="914390" cy="914390"/>
          </a:xfrm>
          <a:prstGeom prst="rect">
            <a:avLst/>
          </a:prstGeom>
        </p:spPr>
      </p:pic>
    </p:spTree>
    <p:extLst>
      <p:ext uri="{BB962C8B-B14F-4D97-AF65-F5344CB8AC3E}">
        <p14:creationId xmlns:p14="http://schemas.microsoft.com/office/powerpoint/2010/main" val="11462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19395"/>
            <a:ext cx="11889564" cy="917575"/>
          </a:xfrm>
        </p:spPr>
        <p:txBody>
          <a:bodyPr/>
          <a:lstStyle/>
          <a:p>
            <a:r>
              <a:rPr lang="en-US" dirty="0"/>
              <a:t>http://redhatloves.net</a:t>
            </a:r>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48098" y="754092"/>
            <a:ext cx="9142771" cy="6084561"/>
          </a:xfrm>
          <a:prstGeom prst="rect">
            <a:avLst/>
          </a:prstGeom>
        </p:spPr>
      </p:pic>
    </p:spTree>
    <p:extLst>
      <p:ext uri="{BB962C8B-B14F-4D97-AF65-F5344CB8AC3E}">
        <p14:creationId xmlns:p14="http://schemas.microsoft.com/office/powerpoint/2010/main" val="1965958780"/>
      </p:ext>
    </p:extLst>
  </p:cSld>
  <p:clrMapOvr>
    <a:masterClrMapping/>
  </p:clrMapOvr>
  <mc:AlternateContent xmlns:mc="http://schemas.openxmlformats.org/markup-compatibility/2006">
    <mc:Choice xmlns:p14="http://schemas.microsoft.com/office/powerpoint/2010/main" Requires="p14">
      <p:transition spd="slow" p14:dur="20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Supported OSes</a:t>
            </a:r>
          </a:p>
        </p:txBody>
      </p:sp>
      <p:sp>
        <p:nvSpPr>
          <p:cNvPr id="3" name="Text Placeholder 2"/>
          <p:cNvSpPr>
            <a:spLocks noGrp="1"/>
          </p:cNvSpPr>
          <p:nvPr>
            <p:ph type="body" sz="quarter" idx="10"/>
          </p:nvPr>
        </p:nvSpPr>
        <p:spPr>
          <a:xfrm>
            <a:off x="274639" y="1212849"/>
            <a:ext cx="5486399" cy="3447098"/>
          </a:xfrm>
        </p:spPr>
        <p:txBody>
          <a:bodyPr/>
          <a:lstStyle/>
          <a:p>
            <a:r>
              <a:rPr lang="en-US" dirty="0"/>
              <a:t>Windows</a:t>
            </a:r>
          </a:p>
          <a:p>
            <a:pPr lvl="1"/>
            <a:r>
              <a:rPr lang="en-US" dirty="0"/>
              <a:t>Windows 7+</a:t>
            </a:r>
          </a:p>
          <a:p>
            <a:pPr lvl="1"/>
            <a:r>
              <a:rPr lang="en-US" dirty="0"/>
              <a:t>Server 2008 R2 SP1+</a:t>
            </a:r>
          </a:p>
          <a:p>
            <a:pPr lvl="1"/>
            <a:r>
              <a:rPr lang="en-US" dirty="0"/>
              <a:t>Server 2016 (incl. Nano)</a:t>
            </a:r>
          </a:p>
          <a:p>
            <a:r>
              <a:rPr lang="en-US" dirty="0" err="1"/>
              <a:t>macOS</a:t>
            </a:r>
            <a:endParaRPr lang="en-US" dirty="0"/>
          </a:p>
          <a:p>
            <a:pPr lvl="1"/>
            <a:r>
              <a:rPr lang="en-US" dirty="0"/>
              <a:t>Sierra</a:t>
            </a:r>
          </a:p>
          <a:p>
            <a:endParaRPr lang="en-US" dirty="0"/>
          </a:p>
        </p:txBody>
      </p:sp>
      <p:sp>
        <p:nvSpPr>
          <p:cNvPr id="4" name="Text Placeholder 3"/>
          <p:cNvSpPr>
            <a:spLocks noGrp="1"/>
          </p:cNvSpPr>
          <p:nvPr>
            <p:ph type="body" sz="quarter" idx="11"/>
          </p:nvPr>
        </p:nvSpPr>
        <p:spPr>
          <a:xfrm>
            <a:off x="6675439" y="1212849"/>
            <a:ext cx="5486399" cy="4284250"/>
          </a:xfrm>
        </p:spPr>
        <p:txBody>
          <a:bodyPr/>
          <a:lstStyle/>
          <a:p>
            <a:r>
              <a:rPr lang="en-US" dirty="0"/>
              <a:t>Linux</a:t>
            </a:r>
          </a:p>
          <a:p>
            <a:pPr lvl="1"/>
            <a:r>
              <a:rPr lang="en-US" dirty="0"/>
              <a:t>RHEL</a:t>
            </a:r>
          </a:p>
          <a:p>
            <a:pPr lvl="1"/>
            <a:r>
              <a:rPr lang="en-US" dirty="0"/>
              <a:t>Fedora</a:t>
            </a:r>
          </a:p>
          <a:p>
            <a:pPr lvl="1"/>
            <a:r>
              <a:rPr lang="en-US" dirty="0"/>
              <a:t>Centos</a:t>
            </a:r>
          </a:p>
          <a:p>
            <a:pPr lvl="1"/>
            <a:r>
              <a:rPr lang="en-US" dirty="0" err="1"/>
              <a:t>Debian</a:t>
            </a:r>
            <a:endParaRPr lang="en-US" dirty="0"/>
          </a:p>
          <a:p>
            <a:pPr lvl="1"/>
            <a:r>
              <a:rPr lang="en-US" dirty="0"/>
              <a:t>Ubuntu</a:t>
            </a:r>
          </a:p>
          <a:p>
            <a:pPr lvl="1"/>
            <a:r>
              <a:rPr lang="en-US" dirty="0"/>
              <a:t>Linux Mint</a:t>
            </a:r>
          </a:p>
          <a:p>
            <a:pPr lvl="1"/>
            <a:r>
              <a:rPr lang="en-US" dirty="0" err="1"/>
              <a:t>openSUSE</a:t>
            </a:r>
            <a:endParaRPr lang="en-US" dirty="0"/>
          </a:p>
          <a:p>
            <a:pPr lvl="1"/>
            <a:r>
              <a:rPr lang="en-US" dirty="0"/>
              <a:t>Oracle Linux</a:t>
            </a:r>
          </a:p>
          <a:p>
            <a:pPr lvl="1"/>
            <a:endParaRPr lang="en-US" dirty="0"/>
          </a:p>
        </p:txBody>
      </p:sp>
    </p:spTree>
    <p:extLst>
      <p:ext uri="{BB962C8B-B14F-4D97-AF65-F5344CB8AC3E}">
        <p14:creationId xmlns:p14="http://schemas.microsoft.com/office/powerpoint/2010/main" val="189106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1_COLOR TEMPLATE">
  <a:themeElements>
    <a:clrScheme name="Custom 3">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5C2D91"/>
      </a:hlink>
      <a:folHlink>
        <a:srgbClr val="9B6CD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0.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11.xml><?xml version="1.0" encoding="utf-8"?>
<a:theme xmlns:a="http://schemas.openxmlformats.org/drawingml/2006/main" name="2_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3.xml><?xml version="1.0" encoding="utf-8"?>
<a:theme xmlns:a="http://schemas.openxmlformats.org/drawingml/2006/main" name="1_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0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2_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2_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8A3CE81BD5B740BA2FE89D8C7B45DC" ma:contentTypeVersion="2" ma:contentTypeDescription="Create a new document." ma:contentTypeScope="" ma:versionID="cf8038ad9a29efdc607fc3cd750aeaa7">
  <xsd:schema xmlns:xsd="http://www.w3.org/2001/XMLSchema" xmlns:xs="http://www.w3.org/2001/XMLSchema" xmlns:p="http://schemas.microsoft.com/office/2006/metadata/properties" xmlns:ns2="79e35840-befe-4dcb-9ae2-2054f19531e9" targetNamespace="http://schemas.microsoft.com/office/2006/metadata/properties" ma:root="true" ma:fieldsID="31c0f1026f8a5cfe1663e5eaa6204c47" ns2:_="">
    <xsd:import namespace="79e35840-befe-4dcb-9ae2-2054f19531e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e35840-befe-4dcb-9ae2-2054f19531e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E430E6-0BC5-426F-AD1C-1C3FA4F1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e35840-befe-4dcb-9ae2-2054f195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http://purl.org/dc/dcmitype/"/>
    <ds:schemaRef ds:uri="http://purl.org/dc/elements/1.1/"/>
    <ds:schemaRef ds:uri="http://schemas.microsoft.com/office/2006/metadata/properties"/>
    <ds:schemaRef ds:uri="http://schemas.microsoft.com/office/infopath/2007/PartnerControls"/>
    <ds:schemaRef ds:uri="79e35840-befe-4dcb-9ae2-2054f19531e9"/>
    <ds:schemaRef ds:uri="http://schemas.microsoft.com/office/2006/documentManagement/types"/>
    <ds:schemaRef ds:uri="http://www.w3.org/XML/1998/namespace"/>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Org_ID_template_16-9_Business_PURPLE_1.potx</Template>
  <TotalTime>30966</TotalTime>
  <Words>1210</Words>
  <Application>Microsoft Office PowerPoint</Application>
  <PresentationFormat>Custom</PresentationFormat>
  <Paragraphs>209</Paragraphs>
  <Slides>20</Slides>
  <Notes>18</Notes>
  <HiddenSlides>16</HiddenSlides>
  <MMClips>0</MMClips>
  <ScaleCrop>false</ScaleCrop>
  <HeadingPairs>
    <vt:vector size="6" baseType="variant">
      <vt:variant>
        <vt:lpstr>Fonts Used</vt:lpstr>
      </vt:variant>
      <vt:variant>
        <vt:i4>13</vt:i4>
      </vt:variant>
      <vt:variant>
        <vt:lpstr>Theme</vt:lpstr>
      </vt:variant>
      <vt:variant>
        <vt:i4>13</vt:i4>
      </vt:variant>
      <vt:variant>
        <vt:lpstr>Slide Titles</vt:lpstr>
      </vt:variant>
      <vt:variant>
        <vt:i4>20</vt:i4>
      </vt:variant>
    </vt:vector>
  </HeadingPairs>
  <TitlesOfParts>
    <vt:vector size="46" baseType="lpstr">
      <vt:lpstr>ＭＳ Ｐゴシック</vt:lpstr>
      <vt:lpstr>Arial</vt:lpstr>
      <vt:lpstr>Avenir LT Pro 45 Book</vt:lpstr>
      <vt:lpstr>Calibri</vt:lpstr>
      <vt:lpstr>Consolas</vt:lpstr>
      <vt:lpstr>Lucida Grande</vt:lpstr>
      <vt:lpstr>Segoe</vt:lpstr>
      <vt:lpstr>Segoe UI</vt:lpstr>
      <vt:lpstr>Segoe UI Light</vt:lpstr>
      <vt:lpstr>Segoe ui light (Headings)</vt:lpstr>
      <vt:lpstr>Segoe UI Semibold</vt:lpstr>
      <vt:lpstr>Segoe UI Semilight</vt:lpstr>
      <vt:lpstr>Wingdings</vt:lpstr>
      <vt:lpstr>1_COLOR TEMPLATE</vt:lpstr>
      <vt:lpstr>TechEd 2014 Dk Blue</vt:lpstr>
      <vt:lpstr>1_Titles &amp; Breakers</vt:lpstr>
      <vt:lpstr>10_MSVID_White_16x9_2012-08-18</vt:lpstr>
      <vt:lpstr>2_Titles &amp; Breakers</vt:lpstr>
      <vt:lpstr>13_MSVID_White_16x9_2012-08-18</vt:lpstr>
      <vt:lpstr>ScottHa Content</vt:lpstr>
      <vt:lpstr>12_MSVID_White_16x9_2012-08-18</vt:lpstr>
      <vt:lpstr>2_ScottHa Content</vt:lpstr>
      <vt:lpstr>2_5-30536_Build_2014_Breakout_Template_White_16x9</vt:lpstr>
      <vt:lpstr>2_Azure Medium</vt:lpstr>
      <vt:lpstr>2_Azure Graphite</vt:lpstr>
      <vt:lpstr>6-30537_Envision 2016 Concurrent Template_Dark</vt:lpstr>
      <vt:lpstr>Intro to ASP.NET Core</vt:lpstr>
      <vt:lpstr>ASP.NET Core</vt:lpstr>
      <vt:lpstr>Introductions</vt:lpstr>
      <vt:lpstr>Workshop Resources</vt:lpstr>
      <vt:lpstr>.NET platform</vt:lpstr>
      <vt:lpstr>.NET Core -- Cross-platform services</vt:lpstr>
      <vt:lpstr>.NET Core</vt:lpstr>
      <vt:lpstr>http://redhatloves.net</vt:lpstr>
      <vt:lpstr>Supported OSes</vt:lpstr>
      <vt:lpstr>.NET Core</vt:lpstr>
      <vt:lpstr>PowerPoint Presentation</vt:lpstr>
      <vt:lpstr>.NET Core</vt:lpstr>
      <vt:lpstr>PowerPoint Presentation</vt:lpstr>
      <vt:lpstr>PowerPoint Presentation</vt:lpstr>
      <vt:lpstr>.NET Core</vt:lpstr>
      <vt:lpstr>.NET Open Source Contributions as of 2016</vt:lpstr>
      <vt:lpstr>Get .NET Core</vt:lpstr>
      <vt:lpstr>Getting Started with  .NET Core</vt:lpstr>
      <vt:lpstr>.NET Core Command Line Interface (CLI)</vt:lpstr>
      <vt:lpstr>ASP.NET Core</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Leaner, Faster, Web Apps with ASP.NET</dc:title>
  <dc:subject>&lt;Speech title here&gt;</dc:subject>
  <dc:creator>&lt;Speaker name here&gt;</dc:creator>
  <cp:keywords>ASP.NET, Visual Studio, Azure, .NET 2015</cp:keywords>
  <dc:description>Template: Maryfj_x000d_
Formatting: Maryf_x000d_
Audience Type: Internal</dc:description>
  <cp:lastModifiedBy>Michael Rousos</cp:lastModifiedBy>
  <cp:revision>617</cp:revision>
  <cp:lastPrinted>2015-11-03T20:58:11Z</cp:lastPrinted>
  <dcterms:created xsi:type="dcterms:W3CDTF">2014-06-10T19:28:25Z</dcterms:created>
  <dcterms:modified xsi:type="dcterms:W3CDTF">2017-09-28T21:32:26Z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0x010100078A3CE81BD5B740BA2FE89D8C7B45DC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fs.IsStoryboard">
    <vt:bool>true</vt:bool>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Ref">
    <vt:lpwstr>https://api.informationprotection.azure.com/api/72f988bf-86f1-41af-91ab-2d7cd011db47</vt:lpwstr>
  </property>
  <property fmtid="{D5CDD505-2E9C-101B-9397-08002B2CF9AE}" pid="15" name="MSIP_Label_f42aa342-8706-4288-bd11-ebb85995028c_SetBy">
    <vt:lpwstr>daroth@microsoft.com</vt:lpwstr>
  </property>
  <property fmtid="{D5CDD505-2E9C-101B-9397-08002B2CF9AE}" pid="16" name="MSIP_Label_f42aa342-8706-4288-bd11-ebb85995028c_SetDate">
    <vt:lpwstr>2017-05-20T19:06:22.0536107-07:00</vt:lpwstr>
  </property>
  <property fmtid="{D5CDD505-2E9C-101B-9397-08002B2CF9AE}" pid="17" name="MSIP_Label_f42aa342-8706-4288-bd11-ebb85995028c_Name">
    <vt:lpwstr>General</vt:lpwstr>
  </property>
  <property fmtid="{D5CDD505-2E9C-101B-9397-08002B2CF9AE}" pid="18" name="MSIP_Label_f42aa342-8706-4288-bd11-ebb85995028c_Application">
    <vt:lpwstr>Microsoft Azure Information Protection</vt:lpwstr>
  </property>
  <property fmtid="{D5CDD505-2E9C-101B-9397-08002B2CF9AE}" pid="19" name="MSIP_Label_f42aa342-8706-4288-bd11-ebb85995028c_Extended_MSFT_Method">
    <vt:lpwstr>Automatic</vt:lpwstr>
  </property>
  <property fmtid="{D5CDD505-2E9C-101B-9397-08002B2CF9AE}" pid="20" name="Sensitivity">
    <vt:lpwstr>General</vt:lpwstr>
  </property>
</Properties>
</file>